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79" r:id="rId1"/>
  </p:sldMasterIdLst>
  <p:sldIdLst>
    <p:sldId id="256" r:id="rId2"/>
    <p:sldId id="273" r:id="rId3"/>
    <p:sldId id="259" r:id="rId4"/>
    <p:sldId id="265" r:id="rId5"/>
    <p:sldId id="266" r:id="rId6"/>
    <p:sldId id="268" r:id="rId7"/>
    <p:sldId id="269" r:id="rId8"/>
    <p:sldId id="257" r:id="rId9"/>
    <p:sldId id="270" r:id="rId10"/>
    <p:sldId id="261" r:id="rId11"/>
    <p:sldId id="271" r:id="rId12"/>
    <p:sldId id="260" r:id="rId13"/>
    <p:sldId id="272" r:id="rId14"/>
    <p:sldId id="263" r:id="rId15"/>
    <p:sldId id="264" r:id="rId16"/>
  </p:sldIdLst>
  <p:sldSz cx="12192000" cy="6858000"/>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4" autoAdjust="0"/>
    <p:restoredTop sz="94660"/>
  </p:normalViewPr>
  <p:slideViewPr>
    <p:cSldViewPr snapToGrid="0">
      <p:cViewPr varScale="1">
        <p:scale>
          <a:sx n="74" d="100"/>
          <a:sy n="74" d="100"/>
        </p:scale>
        <p:origin x="-552" y="-90"/>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ru-RU" smtClean="0"/>
              <a:t>Образец заголовка</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AC35D6FA-36CF-40C1-8C31-0BB4A9010B7F}" type="datetimeFigureOut">
              <a:rPr lang="ru-RU" smtClean="0"/>
              <a:t>12.04.2023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91689EE-C5CE-4635-816B-0322B4B7F309}" type="slidenum">
              <a:rPr lang="ru-RU" smtClean="0"/>
              <a:t>‹#›</a:t>
            </a:fld>
            <a:endParaRPr lang="ru-RU"/>
          </a:p>
        </p:txBody>
      </p:sp>
    </p:spTree>
    <p:extLst>
      <p:ext uri="{BB962C8B-B14F-4D97-AF65-F5344CB8AC3E}">
        <p14:creationId xmlns:p14="http://schemas.microsoft.com/office/powerpoint/2010/main" val="194591918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C35D6FA-36CF-40C1-8C31-0BB4A9010B7F}" type="datetimeFigureOut">
              <a:rPr lang="ru-RU" smtClean="0"/>
              <a:t>12.04.2023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91689EE-C5CE-4635-816B-0322B4B7F309}" type="slidenum">
              <a:rPr lang="ru-RU" smtClean="0"/>
              <a:t>‹#›</a:t>
            </a:fld>
            <a:endParaRPr lang="ru-RU"/>
          </a:p>
        </p:txBody>
      </p:sp>
    </p:spTree>
    <p:extLst>
      <p:ext uri="{BB962C8B-B14F-4D97-AF65-F5344CB8AC3E}">
        <p14:creationId xmlns:p14="http://schemas.microsoft.com/office/powerpoint/2010/main" val="36211935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C35D6FA-36CF-40C1-8C31-0BB4A9010B7F}" type="datetimeFigureOut">
              <a:rPr lang="ru-RU" smtClean="0"/>
              <a:t>12.04.2023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91689EE-C5CE-4635-816B-0322B4B7F309}" type="slidenum">
              <a:rPr lang="ru-RU" smtClean="0"/>
              <a:t>‹#›</a:t>
            </a:fld>
            <a:endParaRPr lang="ru-RU"/>
          </a:p>
        </p:txBody>
      </p:sp>
    </p:spTree>
    <p:extLst>
      <p:ext uri="{BB962C8B-B14F-4D97-AF65-F5344CB8AC3E}">
        <p14:creationId xmlns:p14="http://schemas.microsoft.com/office/powerpoint/2010/main" val="2710685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AC35D6FA-36CF-40C1-8C31-0BB4A9010B7F}" type="datetimeFigureOut">
              <a:rPr lang="ru-RU" smtClean="0"/>
              <a:t>12.04.2023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91689EE-C5CE-4635-816B-0322B4B7F309}" type="slidenum">
              <a:rPr lang="ru-RU" smtClean="0"/>
              <a:t>‹#›</a:t>
            </a:fld>
            <a:endParaRPr lang="ru-RU"/>
          </a:p>
        </p:txBody>
      </p:sp>
    </p:spTree>
    <p:extLst>
      <p:ext uri="{BB962C8B-B14F-4D97-AF65-F5344CB8AC3E}">
        <p14:creationId xmlns:p14="http://schemas.microsoft.com/office/powerpoint/2010/main" val="39446053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ru-RU" smtClean="0"/>
              <a:t>Образец заголовка</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AC35D6FA-36CF-40C1-8C31-0BB4A9010B7F}" type="datetimeFigureOut">
              <a:rPr lang="ru-RU" smtClean="0"/>
              <a:t>12.04.2023</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B91689EE-C5CE-4635-816B-0322B4B7F309}" type="slidenum">
              <a:rPr lang="ru-RU" smtClean="0"/>
              <a:t>‹#›</a:t>
            </a:fld>
            <a:endParaRPr lang="ru-RU"/>
          </a:p>
        </p:txBody>
      </p:sp>
    </p:spTree>
    <p:extLst>
      <p:ext uri="{BB962C8B-B14F-4D97-AF65-F5344CB8AC3E}">
        <p14:creationId xmlns:p14="http://schemas.microsoft.com/office/powerpoint/2010/main" val="262197325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AC35D6FA-36CF-40C1-8C31-0BB4A9010B7F}" type="datetimeFigureOut">
              <a:rPr lang="ru-RU" smtClean="0"/>
              <a:t>12.04.2023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91689EE-C5CE-4635-816B-0322B4B7F309}" type="slidenum">
              <a:rPr lang="ru-RU" smtClean="0"/>
              <a:t>‹#›</a:t>
            </a:fld>
            <a:endParaRPr lang="ru-RU"/>
          </a:p>
        </p:txBody>
      </p:sp>
    </p:spTree>
    <p:extLst>
      <p:ext uri="{BB962C8B-B14F-4D97-AF65-F5344CB8AC3E}">
        <p14:creationId xmlns:p14="http://schemas.microsoft.com/office/powerpoint/2010/main" val="4251342010"/>
      </p:ext>
    </p:extLst>
  </p:cSld>
  <p:clrMapOvr>
    <a:masterClrMapping/>
  </p:clrMapOvr>
  <p:extLst>
    <p:ext uri="{DCECCB84-F9BA-43D5-87BE-67443E8EF086}">
      <p15:sldGuideLst xmlns:p15="http://schemas.microsoft.com/office/powerpoint/2012/main" xmlns=""/>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ru-RU" smtClean="0"/>
              <a:t>Образец заголовка</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839788" y="2505075"/>
            <a:ext cx="5157787"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172200" y="2505075"/>
            <a:ext cx="5183188" cy="3684588"/>
          </a:xfrm>
        </p:spPr>
        <p:txBody>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AC35D6FA-36CF-40C1-8C31-0BB4A9010B7F}" type="datetimeFigureOut">
              <a:rPr lang="ru-RU" smtClean="0"/>
              <a:t>12.04.2023</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B91689EE-C5CE-4635-816B-0322B4B7F309}" type="slidenum">
              <a:rPr lang="ru-RU" smtClean="0"/>
              <a:t>‹#›</a:t>
            </a:fld>
            <a:endParaRPr lang="ru-RU"/>
          </a:p>
        </p:txBody>
      </p:sp>
    </p:spTree>
    <p:extLst>
      <p:ext uri="{BB962C8B-B14F-4D97-AF65-F5344CB8AC3E}">
        <p14:creationId xmlns:p14="http://schemas.microsoft.com/office/powerpoint/2010/main" val="1979893904"/>
      </p:ext>
    </p:extLst>
  </p:cSld>
  <p:clrMapOvr>
    <a:masterClrMapping/>
  </p:clrMapOvr>
  <p:extLst>
    <p:ext uri="{DCECCB84-F9BA-43D5-87BE-67443E8EF086}">
      <p15:sldGuideLst xmlns:p15="http://schemas.microsoft.com/office/powerpoint/2012/main" xmlns=""/>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AC35D6FA-36CF-40C1-8C31-0BB4A9010B7F}" type="datetimeFigureOut">
              <a:rPr lang="ru-RU" smtClean="0"/>
              <a:t>12.04.2023</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B91689EE-C5CE-4635-816B-0322B4B7F309}" type="slidenum">
              <a:rPr lang="ru-RU" smtClean="0"/>
              <a:t>‹#›</a:t>
            </a:fld>
            <a:endParaRPr lang="ru-RU"/>
          </a:p>
        </p:txBody>
      </p:sp>
    </p:spTree>
    <p:extLst>
      <p:ext uri="{BB962C8B-B14F-4D97-AF65-F5344CB8AC3E}">
        <p14:creationId xmlns:p14="http://schemas.microsoft.com/office/powerpoint/2010/main" val="11723146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C35D6FA-36CF-40C1-8C31-0BB4A9010B7F}" type="datetimeFigureOut">
              <a:rPr lang="ru-RU" smtClean="0"/>
              <a:t>12.04.2023</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B91689EE-C5CE-4635-816B-0322B4B7F309}" type="slidenum">
              <a:rPr lang="ru-RU" smtClean="0"/>
              <a:t>‹#›</a:t>
            </a:fld>
            <a:endParaRPr lang="ru-RU"/>
          </a:p>
        </p:txBody>
      </p:sp>
    </p:spTree>
    <p:extLst>
      <p:ext uri="{BB962C8B-B14F-4D97-AF65-F5344CB8AC3E}">
        <p14:creationId xmlns:p14="http://schemas.microsoft.com/office/powerpoint/2010/main" val="12070769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AC35D6FA-36CF-40C1-8C31-0BB4A9010B7F}" type="datetimeFigureOut">
              <a:rPr lang="ru-RU" smtClean="0"/>
              <a:t>12.04.2023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91689EE-C5CE-4635-816B-0322B4B7F309}" type="slidenum">
              <a:rPr lang="ru-RU" smtClean="0"/>
              <a:t>‹#›</a:t>
            </a:fld>
            <a:endParaRPr lang="ru-RU"/>
          </a:p>
        </p:txBody>
      </p:sp>
    </p:spTree>
    <p:extLst>
      <p:ext uri="{BB962C8B-B14F-4D97-AF65-F5344CB8AC3E}">
        <p14:creationId xmlns:p14="http://schemas.microsoft.com/office/powerpoint/2010/main" val="1036001726"/>
      </p:ext>
    </p:extLst>
  </p:cSld>
  <p:clrMapOvr>
    <a:masterClrMapping/>
  </p:clrMapOvr>
  <p:extLst>
    <p:ext uri="{DCECCB84-F9BA-43D5-87BE-67443E8EF086}">
      <p15:sldGuideLst xmlns:p15="http://schemas.microsoft.com/office/powerpoint/2012/main" xmlns=""/>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ru-RU" smtClean="0"/>
              <a:t>Вставка рисунка</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ru-RU" smtClean="0"/>
              <a:t>Образец текста</a:t>
            </a:r>
          </a:p>
        </p:txBody>
      </p:sp>
      <p:sp>
        <p:nvSpPr>
          <p:cNvPr id="5" name="Date Placeholder 4"/>
          <p:cNvSpPr>
            <a:spLocks noGrp="1"/>
          </p:cNvSpPr>
          <p:nvPr>
            <p:ph type="dt" sz="half" idx="10"/>
          </p:nvPr>
        </p:nvSpPr>
        <p:spPr/>
        <p:txBody>
          <a:bodyPr/>
          <a:lstStyle/>
          <a:p>
            <a:fld id="{AC35D6FA-36CF-40C1-8C31-0BB4A9010B7F}" type="datetimeFigureOut">
              <a:rPr lang="ru-RU" smtClean="0"/>
              <a:t>12.04.2023</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B91689EE-C5CE-4635-816B-0322B4B7F309}" type="slidenum">
              <a:rPr lang="ru-RU" smtClean="0"/>
              <a:t>‹#›</a:t>
            </a:fld>
            <a:endParaRPr lang="ru-RU"/>
          </a:p>
        </p:txBody>
      </p:sp>
    </p:spTree>
    <p:extLst>
      <p:ext uri="{BB962C8B-B14F-4D97-AF65-F5344CB8AC3E}">
        <p14:creationId xmlns:p14="http://schemas.microsoft.com/office/powerpoint/2010/main" val="471598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C35D6FA-36CF-40C1-8C31-0BB4A9010B7F}" type="datetimeFigureOut">
              <a:rPr lang="ru-RU" smtClean="0"/>
              <a:t>12.04.2023</a:t>
            </a:fld>
            <a:endParaRPr lang="ru-RU"/>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ru-RU"/>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91689EE-C5CE-4635-816B-0322B4B7F309}" type="slidenum">
              <a:rPr lang="ru-RU" smtClean="0"/>
              <a:t>‹#›</a:t>
            </a:fld>
            <a:endParaRPr lang="ru-RU"/>
          </a:p>
        </p:txBody>
      </p:sp>
    </p:spTree>
    <p:extLst>
      <p:ext uri="{BB962C8B-B14F-4D97-AF65-F5344CB8AC3E}">
        <p14:creationId xmlns:p14="http://schemas.microsoft.com/office/powerpoint/2010/main" val="3032236439"/>
      </p:ext>
    </p:extLst>
  </p:cSld>
  <p:clrMap bg1="lt1" tx1="dk1" bg2="lt2" tx2="dk2" accent1="accent1" accent2="accent2" accent3="accent3" accent4="accent4" accent5="accent5" accent6="accent6" hlink="hlink" folHlink="folHlink"/>
  <p:sldLayoutIdLst>
    <p:sldLayoutId id="2147483780" r:id="rId1"/>
    <p:sldLayoutId id="2147483781" r:id="rId2"/>
    <p:sldLayoutId id="2147483782" r:id="rId3"/>
    <p:sldLayoutId id="2147483783" r:id="rId4"/>
    <p:sldLayoutId id="2147483784" r:id="rId5"/>
    <p:sldLayoutId id="2147483785" r:id="rId6"/>
    <p:sldLayoutId id="2147483786" r:id="rId7"/>
    <p:sldLayoutId id="2147483787" r:id="rId8"/>
    <p:sldLayoutId id="2147483788" r:id="rId9"/>
    <p:sldLayoutId id="2147483789" r:id="rId10"/>
    <p:sldLayoutId id="2147483790"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xmlns=""/>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vip.1obraz.ru/#/document/97/502840/infobar-attachment/"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s://sudact.ru/law/prikaz-minprosveshcheniia-rossii-ot-23112022-n-1014/federalnaia-obrazovatelnaia-programma-srednego-obshchego/iv/28/" TargetMode="External"/><Relationship Id="rId2" Type="http://schemas.openxmlformats.org/officeDocument/2006/relationships/hyperlink" Target="https://sudact.ru/law/prikaz-minprosveshcheniia-rossii-ot-23112022-n-1014/federalnaia-obrazovatelnaia-programma-srednego-obshchego/iv/27/" TargetMode="External"/><Relationship Id="rId1" Type="http://schemas.openxmlformats.org/officeDocument/2006/relationships/slideLayout" Target="../slideLayouts/slideLayout2.xml"/><Relationship Id="rId5" Type="http://schemas.openxmlformats.org/officeDocument/2006/relationships/hyperlink" Target="https://sudact.ru/law/prikaz-minprosveshcheniia-rossii-ot-23112022-n-1014/federalnaia-obrazovatelnaia-programma-srednego-obshchego/iv/30/" TargetMode="External"/><Relationship Id="rId4" Type="http://schemas.openxmlformats.org/officeDocument/2006/relationships/hyperlink" Target="https://sudact.ru/law/prikaz-minprosveshcheniia-rossii-ot-23112022-n-1014/federalnaia-obrazovatelnaia-programma-srednego-obshchego/iv/29/"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8" Type="http://schemas.openxmlformats.org/officeDocument/2006/relationships/hyperlink" Target="https://sudact.ru/law/prikaz-minprosveshcheniia-rossii-ot-23112022-n-1014/federalnaia-obrazovatelnaia-programma-srednego-obshchego/iv/27/27.20/primer-uchebnogo-plana-gumanitarnogo-profilia_2/" TargetMode="External"/><Relationship Id="rId13" Type="http://schemas.openxmlformats.org/officeDocument/2006/relationships/hyperlink" Target="https://sudact.ru/law/prikaz-minprosveshcheniia-rossii-ot-23112022-n-1014/federalnaia-obrazovatelnaia-programma-srednego-obshchego/iv/27/27.20/primer-uchebnogo-plana-sotsialno-ekonomicheskogo-profilia_1/" TargetMode="External"/><Relationship Id="rId18" Type="http://schemas.openxmlformats.org/officeDocument/2006/relationships/hyperlink" Target="https://sudact.ru/law/prikaz-minprosveshcheniia-rossii-ot-23112022-n-1014/federalnaia-obrazovatelnaia-programma-srednego-obshchego/iv/27/27.20/primer-uchebnogo-plana-estestvenno-nauchnogo-profilia_1/" TargetMode="External"/><Relationship Id="rId3" Type="http://schemas.openxmlformats.org/officeDocument/2006/relationships/hyperlink" Target="https://sudact.ru/law/prikaz-minprosveshcheniia-rossii-ot-23112022-n-1014/federalnaia-obrazovatelnaia-programma-srednego-obshchego/iv/27/27.20/primer-uchebnogo-plana-tekhnologicheskogo-inzhenernogo/" TargetMode="External"/><Relationship Id="rId21" Type="http://schemas.openxmlformats.org/officeDocument/2006/relationships/hyperlink" Target="https://sudact.ru/law/prikaz-minprosveshcheniia-rossii-ot-23112022-n-1014/federalnaia-obrazovatelnaia-programma-srednego-obshchego/iv/27/27.20/primer-uchebnogo-plana-universalnogo-profilia_1/" TargetMode="External"/><Relationship Id="rId7" Type="http://schemas.openxmlformats.org/officeDocument/2006/relationships/hyperlink" Target="https://sudact.ru/law/prikaz-minprosveshcheniia-rossii-ot-23112022-n-1014/federalnaia-obrazovatelnaia-programma-srednego-obshchego/iv/27/27.20/primer-uchebnogo-plana-gumanitarnogo-profilia_1/" TargetMode="External"/><Relationship Id="rId12" Type="http://schemas.openxmlformats.org/officeDocument/2006/relationships/hyperlink" Target="https://sudact.ru/law/prikaz-minprosveshcheniia-rossii-ot-23112022-n-1014/federalnaia-obrazovatelnaia-programma-srednego-obshchego/iv/27/27.20/primer-uchebnogo-plana-sotsialno-ekonomicheskogo-profilia/" TargetMode="External"/><Relationship Id="rId17" Type="http://schemas.openxmlformats.org/officeDocument/2006/relationships/hyperlink" Target="https://sudact.ru/law/prikaz-minprosveshcheniia-rossii-ot-23112022-n-1014/federalnaia-obrazovatelnaia-programma-srednego-obshchego/iv/27/27.20/primer-uchebnogo-plana-tekhnologicheskogo-informatsionno-tekhnologicheskogo_1/" TargetMode="External"/><Relationship Id="rId2" Type="http://schemas.openxmlformats.org/officeDocument/2006/relationships/hyperlink" Target="https://sudact.ru/law/prikaz-minprosveshcheniia-rossii-ot-23112022-n-1014/federalnaia-obrazovatelnaia-programma-srednego-obshchego/iv/27/27.20/" TargetMode="External"/><Relationship Id="rId16" Type="http://schemas.openxmlformats.org/officeDocument/2006/relationships/hyperlink" Target="https://sudact.ru/law/prikaz-minprosveshcheniia-rossii-ot-23112022-n-1014/federalnaia-obrazovatelnaia-programma-srednego-obshchego/iv/27/27.20/primer-uchebnogo-plana-tekhnologicheskogo-inzhenernogo_1/" TargetMode="External"/><Relationship Id="rId20" Type="http://schemas.openxmlformats.org/officeDocument/2006/relationships/hyperlink" Target="https://sudact.ru/law/prikaz-minprosveshcheniia-rossii-ot-23112022-n-1014/federalnaia-obrazovatelnaia-programma-srednego-obshchego/iv/27/27.20/primer-uchebnogo-plana-gumanitarnogo-profilia_5/" TargetMode="External"/><Relationship Id="rId1" Type="http://schemas.openxmlformats.org/officeDocument/2006/relationships/slideLayout" Target="../slideLayouts/slideLayout2.xml"/><Relationship Id="rId6" Type="http://schemas.openxmlformats.org/officeDocument/2006/relationships/hyperlink" Target="https://sudact.ru/law/prikaz-minprosveshcheniia-rossii-ot-23112022-n-1014/federalnaia-obrazovatelnaia-programma-srednego-obshchego/iv/27/27.20/primer-uchebnogo-plana-gumanitarnogo-profilia/" TargetMode="External"/><Relationship Id="rId11" Type="http://schemas.openxmlformats.org/officeDocument/2006/relationships/hyperlink" Target="https://sudact.ru/law/prikaz-minprosveshcheniia-rossii-ot-23112022-n-1014/federalnaia-obrazovatelnaia-programma-srednego-obshchego/iv/27/27.20/primer-uchebnogo-plan-gumanitarnogo-profilia/" TargetMode="External"/><Relationship Id="rId5" Type="http://schemas.openxmlformats.org/officeDocument/2006/relationships/hyperlink" Target="https://sudact.ru/law/prikaz-minprosveshcheniia-rossii-ot-23112022-n-1014/federalnaia-obrazovatelnaia-programma-srednego-obshchego/iv/27/27.20/primer-uchebnogo-plana-estestvenno-nauchnogo-profilia/" TargetMode="External"/><Relationship Id="rId15" Type="http://schemas.openxmlformats.org/officeDocument/2006/relationships/hyperlink" Target="https://sudact.ru/law/prikaz-minprosveshcheniia-rossii-ot-23112022-n-1014/federalnaia-obrazovatelnaia-programma-srednego-obshchego/iv/27/27.20/primer-uchebnogo-plana-universalnogo-profilia/" TargetMode="External"/><Relationship Id="rId10" Type="http://schemas.openxmlformats.org/officeDocument/2006/relationships/hyperlink" Target="https://sudact.ru/law/prikaz-minprosveshcheniia-rossii-ot-23112022-n-1014/federalnaia-obrazovatelnaia-programma-srednego-obshchego/iv/27/27.20/primer-uchebnogo-plana-gumanitarnogo-profilia_4/" TargetMode="External"/><Relationship Id="rId19" Type="http://schemas.openxmlformats.org/officeDocument/2006/relationships/hyperlink" Target="https://sudact.ru/law/prikaz-minprosveshcheniia-rossii-ot-23112022-n-1014/federalnaia-obrazovatelnaia-programma-srednego-obshchego/iv/27/27.20/primer-uchebnogo-plana-sotsialno-ekonomicheskogo-profilia_2/" TargetMode="External"/><Relationship Id="rId4" Type="http://schemas.openxmlformats.org/officeDocument/2006/relationships/hyperlink" Target="https://sudact.ru/law/prikaz-minprosveshcheniia-rossii-ot-23112022-n-1014/federalnaia-obrazovatelnaia-programma-srednego-obshchego/iv/27/27.20/primer-uchebnogo-plana-tekhnologicheskogo-informatsionno-tekhnologicheskogo/" TargetMode="External"/><Relationship Id="rId9" Type="http://schemas.openxmlformats.org/officeDocument/2006/relationships/hyperlink" Target="https://sudact.ru/law/prikaz-minprosveshcheniia-rossii-ot-23112022-n-1014/federalnaia-obrazovatelnaia-programma-srednego-obshchego/iv/27/27.20/primer-uchebnogo-plana-gumanitarnogo-profilia_3/" TargetMode="External"/><Relationship Id="rId14" Type="http://schemas.openxmlformats.org/officeDocument/2006/relationships/hyperlink" Target="https://sudact.ru/law/prikaz-minprosveshcheniia-rossii-ot-23112022-n-1014/federalnaia-obrazovatelnaia-programma-srednego-obshchego/iv/27/27.20/primer-uchebnogo-plana-sotsialno-ekonomicheskgo-profilia/"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https://vip.1obraz.ru/#/document/99/902350579/XA00MA42N8/" TargetMode="External"/><Relationship Id="rId2" Type="http://schemas.openxmlformats.org/officeDocument/2006/relationships/hyperlink" Target="https://vip.1obraz.ru/#/document/99/902389617/XA00MKK2OA/"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840828" y="1723697"/>
            <a:ext cx="10794124" cy="2785241"/>
          </a:xfrm>
        </p:spPr>
        <p:txBody>
          <a:bodyPr>
            <a:normAutofit/>
          </a:bodyPr>
          <a:lstStyle/>
          <a:p>
            <a:r>
              <a:rPr lang="ru-RU" b="1" dirty="0">
                <a:solidFill>
                  <a:schemeClr val="accent2">
                    <a:lumMod val="75000"/>
                  </a:schemeClr>
                </a:solidFill>
              </a:rPr>
              <a:t>Организационный </a:t>
            </a:r>
            <a:r>
              <a:rPr lang="ru-RU" b="1">
                <a:solidFill>
                  <a:schemeClr val="accent2">
                    <a:lumMod val="75000"/>
                  </a:schemeClr>
                </a:solidFill>
              </a:rPr>
              <a:t>раздел </a:t>
            </a:r>
            <a:r>
              <a:rPr lang="ru-RU" b="1" smtClean="0">
                <a:solidFill>
                  <a:schemeClr val="accent2">
                    <a:lumMod val="75000"/>
                  </a:schemeClr>
                </a:solidFill>
              </a:rPr>
              <a:t>ООП СОО: </a:t>
            </a:r>
            <a:r>
              <a:rPr lang="ru-RU" b="1" dirty="0">
                <a:solidFill>
                  <a:schemeClr val="accent2">
                    <a:lumMod val="75000"/>
                  </a:schemeClr>
                </a:solidFill>
              </a:rPr>
              <a:t>как обновить </a:t>
            </a:r>
            <a:r>
              <a:rPr lang="ru-RU" b="1">
                <a:solidFill>
                  <a:schemeClr val="accent2">
                    <a:lumMod val="75000"/>
                  </a:schemeClr>
                </a:solidFill>
              </a:rPr>
              <a:t>под </a:t>
            </a:r>
            <a:r>
              <a:rPr lang="ru-RU" b="1" smtClean="0">
                <a:solidFill>
                  <a:schemeClr val="accent2">
                    <a:lumMod val="75000"/>
                  </a:schemeClr>
                </a:solidFill>
              </a:rPr>
              <a:t>ФООП</a:t>
            </a:r>
            <a:r>
              <a:rPr lang="ru-RU" dirty="0" smtClean="0">
                <a:solidFill>
                  <a:schemeClr val="accent2">
                    <a:lumMod val="75000"/>
                  </a:schemeClr>
                </a:solidFill>
              </a:rPr>
              <a:t/>
            </a:r>
            <a:br>
              <a:rPr lang="ru-RU" dirty="0" smtClean="0">
                <a:solidFill>
                  <a:schemeClr val="accent2">
                    <a:lumMod val="75000"/>
                  </a:schemeClr>
                </a:solidFill>
              </a:rPr>
            </a:br>
            <a:endParaRPr lang="ru-RU" dirty="0">
              <a:solidFill>
                <a:schemeClr val="accent2">
                  <a:lumMod val="75000"/>
                </a:schemeClr>
              </a:solidFill>
            </a:endParaRPr>
          </a:p>
        </p:txBody>
      </p:sp>
      <p:sp>
        <p:nvSpPr>
          <p:cNvPr id="3" name="Подзаголовок 2"/>
          <p:cNvSpPr>
            <a:spLocks noGrp="1"/>
          </p:cNvSpPr>
          <p:nvPr>
            <p:ph type="subTitle" idx="1"/>
          </p:nvPr>
        </p:nvSpPr>
        <p:spPr>
          <a:xfrm>
            <a:off x="1264525" y="341204"/>
            <a:ext cx="9487557" cy="1655762"/>
          </a:xfrm>
        </p:spPr>
        <p:txBody>
          <a:bodyPr/>
          <a:lstStyle/>
          <a:p>
            <a:pPr>
              <a:spcBef>
                <a:spcPct val="0"/>
              </a:spcBef>
            </a:pPr>
            <a:r>
              <a:rPr lang="ru-RU" altLang="ru-RU" dirty="0" smtClean="0">
                <a:solidFill>
                  <a:srgbClr val="00000A"/>
                </a:solidFill>
                <a:latin typeface="+mj-lt"/>
              </a:rPr>
              <a:t>Семинар: «Методическое </a:t>
            </a:r>
            <a:r>
              <a:rPr lang="ru-RU" altLang="ru-RU" dirty="0">
                <a:solidFill>
                  <a:srgbClr val="00000A"/>
                </a:solidFill>
                <a:latin typeface="+mj-lt"/>
              </a:rPr>
              <a:t>сопровождение общеобразовательных </a:t>
            </a:r>
            <a:r>
              <a:rPr lang="ru-RU" altLang="ru-RU" dirty="0" smtClean="0">
                <a:solidFill>
                  <a:srgbClr val="00000A"/>
                </a:solidFill>
                <a:latin typeface="+mj-lt"/>
              </a:rPr>
              <a:t>организаций </a:t>
            </a:r>
            <a:r>
              <a:rPr lang="ru-RU" altLang="ru-RU" dirty="0" smtClean="0">
                <a:solidFill>
                  <a:srgbClr val="00000A"/>
                </a:solidFill>
                <a:latin typeface="+mj-lt"/>
              </a:rPr>
              <a:t>в </a:t>
            </a:r>
            <a:r>
              <a:rPr lang="ru-RU" altLang="ru-RU" dirty="0">
                <a:solidFill>
                  <a:srgbClr val="00000A"/>
                </a:solidFill>
                <a:latin typeface="+mj-lt"/>
              </a:rPr>
              <a:t>условиях введения и реализации </a:t>
            </a:r>
            <a:r>
              <a:rPr lang="ru-RU" altLang="ru-RU" dirty="0" smtClean="0">
                <a:solidFill>
                  <a:srgbClr val="00000A"/>
                </a:solidFill>
                <a:latin typeface="+mj-lt"/>
              </a:rPr>
              <a:t>федеральных </a:t>
            </a:r>
            <a:r>
              <a:rPr lang="ru-RU" altLang="ru-RU" dirty="0">
                <a:solidFill>
                  <a:srgbClr val="00000A"/>
                </a:solidFill>
                <a:latin typeface="+mj-lt"/>
              </a:rPr>
              <a:t>основных общеобразовательных программ</a:t>
            </a:r>
            <a:r>
              <a:rPr lang="ru-RU" altLang="ru-RU" dirty="0">
                <a:solidFill>
                  <a:srgbClr val="00000A"/>
                </a:solidFill>
              </a:rPr>
              <a:t>»</a:t>
            </a:r>
            <a:endParaRPr lang="ru-RU" altLang="ru-RU" dirty="0"/>
          </a:p>
          <a:p>
            <a:pPr algn="l"/>
            <a:endParaRPr lang="ru-RU" dirty="0"/>
          </a:p>
        </p:txBody>
      </p:sp>
      <p:sp>
        <p:nvSpPr>
          <p:cNvPr id="4" name="Подзаголовок 2"/>
          <p:cNvSpPr txBox="1">
            <a:spLocks/>
          </p:cNvSpPr>
          <p:nvPr/>
        </p:nvSpPr>
        <p:spPr>
          <a:xfrm>
            <a:off x="1524000" y="4781550"/>
            <a:ext cx="9144000" cy="16002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spcBef>
                <a:spcPct val="0"/>
              </a:spcBef>
            </a:pPr>
            <a:endParaRPr lang="ru-RU" altLang="ru-RU" dirty="0" smtClean="0">
              <a:latin typeface="Times New Roman" panose="02020603050405020304" pitchFamily="18" charset="0"/>
              <a:cs typeface="Times New Roman" panose="02020603050405020304" pitchFamily="18" charset="0"/>
            </a:endParaRPr>
          </a:p>
          <a:p>
            <a:pPr>
              <a:spcBef>
                <a:spcPct val="0"/>
              </a:spcBef>
            </a:pPr>
            <a:r>
              <a:rPr lang="ru-RU" altLang="ru-RU" dirty="0" smtClean="0">
                <a:latin typeface="Times New Roman" panose="02020603050405020304" pitchFamily="18" charset="0"/>
                <a:cs typeface="Times New Roman" panose="02020603050405020304" pitchFamily="18" charset="0"/>
              </a:rPr>
              <a:t>2023</a:t>
            </a:r>
            <a:endParaRPr lang="ru-RU" altLang="ru-RU"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8076019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5"/>
            <a:ext cx="10515600" cy="1158875"/>
          </a:xfrm>
        </p:spPr>
        <p:txBody>
          <a:bodyPr/>
          <a:lstStyle/>
          <a:p>
            <a:pPr algn="ctr"/>
            <a:r>
              <a:rPr lang="ru-RU" b="1" dirty="0"/>
              <a:t>Календарный учебный график</a:t>
            </a:r>
          </a:p>
        </p:txBody>
      </p:sp>
      <p:graphicFrame>
        <p:nvGraphicFramePr>
          <p:cNvPr id="5" name="Объект 4"/>
          <p:cNvGraphicFramePr>
            <a:graphicFrameLocks noGrp="1"/>
          </p:cNvGraphicFramePr>
          <p:nvPr>
            <p:ph idx="1"/>
            <p:extLst>
              <p:ext uri="{D42A27DB-BD31-4B8C-83A1-F6EECF244321}">
                <p14:modId xmlns:p14="http://schemas.microsoft.com/office/powerpoint/2010/main" val="343632182"/>
              </p:ext>
            </p:extLst>
          </p:nvPr>
        </p:nvGraphicFramePr>
        <p:xfrm>
          <a:off x="590550" y="1349375"/>
          <a:ext cx="11277600" cy="5311140"/>
        </p:xfrm>
        <a:graphic>
          <a:graphicData uri="http://schemas.openxmlformats.org/drawingml/2006/table">
            <a:tbl>
              <a:tblPr firstRow="1" bandRow="1">
                <a:tableStyleId>{5C22544A-7EE6-4342-B048-85BDC9FD1C3A}</a:tableStyleId>
              </a:tblPr>
              <a:tblGrid>
                <a:gridCol w="4076043">
                  <a:extLst>
                    <a:ext uri="{9D8B030D-6E8A-4147-A177-3AD203B41FA5}">
                      <a16:colId xmlns:a16="http://schemas.microsoft.com/office/drawing/2014/main" xmlns="" val="1145751623"/>
                    </a:ext>
                  </a:extLst>
                </a:gridCol>
                <a:gridCol w="7201557">
                  <a:extLst>
                    <a:ext uri="{9D8B030D-6E8A-4147-A177-3AD203B41FA5}">
                      <a16:colId xmlns:a16="http://schemas.microsoft.com/office/drawing/2014/main" xmlns="" val="849474276"/>
                    </a:ext>
                  </a:extLst>
                </a:gridCol>
              </a:tblGrid>
              <a:tr h="432210">
                <a:tc>
                  <a:txBody>
                    <a:bodyPr/>
                    <a:lstStyle/>
                    <a:p>
                      <a:pPr algn="ctr"/>
                      <a:r>
                        <a:rPr lang="ru-RU" b="1" dirty="0">
                          <a:solidFill>
                            <a:schemeClr val="bg1"/>
                          </a:solidFill>
                          <a:effectLst/>
                          <a:latin typeface="PT Sans"/>
                        </a:rPr>
                        <a:t>Что есть в ФОП</a:t>
                      </a:r>
                      <a:endParaRPr lang="ru-RU" dirty="0">
                        <a:solidFill>
                          <a:schemeClr val="bg1"/>
                        </a:solidFill>
                        <a:effectLst/>
                        <a:latin typeface="PT Sans"/>
                      </a:endParaRPr>
                    </a:p>
                  </a:txBody>
                  <a:tcPr marL="95250" marR="95250" marT="95250" marB="95250"/>
                </a:tc>
                <a:tc>
                  <a:txBody>
                    <a:bodyPr/>
                    <a:lstStyle/>
                    <a:p>
                      <a:pPr algn="ctr"/>
                      <a:r>
                        <a:rPr lang="ru-RU" b="1" dirty="0">
                          <a:solidFill>
                            <a:schemeClr val="bg1"/>
                          </a:solidFill>
                          <a:effectLst/>
                          <a:latin typeface="PT Sans"/>
                        </a:rPr>
                        <a:t>Что делать школе</a:t>
                      </a:r>
                      <a:endParaRPr lang="ru-RU" dirty="0">
                        <a:solidFill>
                          <a:schemeClr val="bg1"/>
                        </a:solidFill>
                        <a:effectLst/>
                        <a:latin typeface="PT Sans"/>
                      </a:endParaRPr>
                    </a:p>
                  </a:txBody>
                  <a:tcPr marL="95250" marR="95250" marT="95250" marB="95250"/>
                </a:tc>
                <a:extLst>
                  <a:ext uri="{0D108BD9-81ED-4DB2-BD59-A6C34878D82A}">
                    <a16:rowId xmlns:a16="http://schemas.microsoft.com/office/drawing/2014/main" xmlns="" val="744522643"/>
                  </a:ext>
                </a:extLst>
              </a:tr>
              <a:tr h="4676365">
                <a:tc>
                  <a:txBody>
                    <a:bodyPr/>
                    <a:lstStyle/>
                    <a:p>
                      <a:r>
                        <a:rPr lang="ru-RU" sz="2400" b="0" i="0" kern="1200" dirty="0" smtClean="0">
                          <a:solidFill>
                            <a:schemeClr val="dk1"/>
                          </a:solidFill>
                          <a:effectLst/>
                          <a:latin typeface="+mn-lt"/>
                          <a:ea typeface="+mn-ea"/>
                          <a:cs typeface="+mn-cs"/>
                        </a:rPr>
                        <a:t>Федеральный календарный учебный график. Не содержит, сроков каникул и промежуточной аттестации</a:t>
                      </a:r>
                      <a:endParaRPr lang="ru-RU" sz="2400" dirty="0"/>
                    </a:p>
                  </a:txBody>
                  <a:tcPr/>
                </a:tc>
                <a:tc>
                  <a:txBody>
                    <a:bodyPr/>
                    <a:lstStyle/>
                    <a:p>
                      <a:r>
                        <a:rPr lang="ru-RU" sz="2400" b="0" i="0" kern="1200" dirty="0" smtClean="0">
                          <a:solidFill>
                            <a:schemeClr val="dk1"/>
                          </a:solidFill>
                          <a:effectLst/>
                          <a:latin typeface="+mn-lt"/>
                          <a:ea typeface="+mn-ea"/>
                          <a:cs typeface="+mn-cs"/>
                        </a:rPr>
                        <a:t>Оставьте календарный учебный график из своей ООП СОО. Разработчики ФОП указывают, что школа составляет график с учетом мнения участников образовательных отношений, региональных и этнокультурных традиций, плановых мероприятий учреждений культуры региона (</a:t>
                      </a:r>
                      <a:r>
                        <a:rPr lang="ru-RU" sz="2400" b="0" i="0" u="none" strike="noStrike" kern="1200" dirty="0" smtClean="0">
                          <a:solidFill>
                            <a:schemeClr val="dk1"/>
                          </a:solidFill>
                          <a:effectLst/>
                          <a:latin typeface="+mn-lt"/>
                          <a:ea typeface="+mn-ea"/>
                          <a:cs typeface="+mn-cs"/>
                          <a:hlinkClick r:id="rId2" tooltip="п. 28.14 ФОП СОО"/>
                        </a:rPr>
                        <a:t>п. 28.14 ФОП СОО</a:t>
                      </a:r>
                      <a:r>
                        <a:rPr lang="ru-RU" sz="2400" b="0" i="0" kern="1200" dirty="0" smtClean="0">
                          <a:solidFill>
                            <a:schemeClr val="dk1"/>
                          </a:solidFill>
                          <a:effectLst/>
                          <a:latin typeface="+mn-lt"/>
                          <a:ea typeface="+mn-ea"/>
                          <a:cs typeface="+mn-cs"/>
                        </a:rPr>
                        <a:t>)</a:t>
                      </a:r>
                    </a:p>
                    <a:p>
                      <a:r>
                        <a:rPr lang="ru-RU" sz="2400" kern="1200" dirty="0" smtClean="0">
                          <a:solidFill>
                            <a:schemeClr val="dk1"/>
                          </a:solidFill>
                          <a:effectLst/>
                          <a:latin typeface="+mn-lt"/>
                          <a:ea typeface="+mn-ea"/>
                          <a:cs typeface="+mn-cs"/>
                        </a:rPr>
                        <a:t>Внесите сроки каникул. В ФОП дана только примерная их продолжительность,   но ФГОС требуют указать конкретные даты.</a:t>
                      </a:r>
                    </a:p>
                    <a:p>
                      <a:r>
                        <a:rPr lang="ru-RU" sz="2400" b="1" kern="1200" dirty="0" smtClean="0">
                          <a:solidFill>
                            <a:schemeClr val="dk1"/>
                          </a:solidFill>
                          <a:effectLst/>
                          <a:latin typeface="+mn-lt"/>
                          <a:ea typeface="+mn-ea"/>
                          <a:cs typeface="+mn-cs"/>
                        </a:rPr>
                        <a:t>Напишите сроки проведения промежуточных аттестаций. В ФОП их нет.</a:t>
                      </a:r>
                      <a:endParaRPr lang="ru-RU" sz="2400" kern="1200" dirty="0" smtClean="0">
                        <a:solidFill>
                          <a:schemeClr val="dk1"/>
                        </a:solidFill>
                        <a:effectLst/>
                        <a:latin typeface="+mn-lt"/>
                        <a:ea typeface="+mn-ea"/>
                        <a:cs typeface="+mn-cs"/>
                      </a:endParaRPr>
                    </a:p>
                    <a:p>
                      <a:r>
                        <a:rPr lang="ru-RU" sz="2400" b="0" i="0" u="none" strike="noStrike" kern="1200" baseline="0" dirty="0" smtClean="0">
                          <a:solidFill>
                            <a:schemeClr val="dk1"/>
                          </a:solidFill>
                          <a:latin typeface="+mn-lt"/>
                          <a:ea typeface="+mn-ea"/>
                          <a:cs typeface="+mn-cs"/>
                        </a:rPr>
                        <a:t>Нужно составить календарный учебный график  на весь уровень образования СОО - на два года.</a:t>
                      </a:r>
                      <a:endParaRPr lang="ru-RU" sz="2400" dirty="0"/>
                    </a:p>
                  </a:txBody>
                  <a:tcPr/>
                </a:tc>
                <a:extLst>
                  <a:ext uri="{0D108BD9-81ED-4DB2-BD59-A6C34878D82A}">
                    <a16:rowId xmlns:a16="http://schemas.microsoft.com/office/drawing/2014/main" xmlns="" val="1084265718"/>
                  </a:ext>
                </a:extLst>
              </a:tr>
            </a:tbl>
          </a:graphicData>
        </a:graphic>
      </p:graphicFrame>
    </p:spTree>
    <p:extLst>
      <p:ext uri="{BB962C8B-B14F-4D97-AF65-F5344CB8AC3E}">
        <p14:creationId xmlns:p14="http://schemas.microsoft.com/office/powerpoint/2010/main" val="94117013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План внеурочной деятельности</a:t>
            </a:r>
            <a:br>
              <a:rPr lang="ru-RU" b="1" dirty="0"/>
            </a:br>
            <a:endParaRPr lang="ru-RU" dirty="0"/>
          </a:p>
        </p:txBody>
      </p:sp>
      <p:sp>
        <p:nvSpPr>
          <p:cNvPr id="3" name="Объект 2"/>
          <p:cNvSpPr>
            <a:spLocks noGrp="1"/>
          </p:cNvSpPr>
          <p:nvPr>
            <p:ph idx="1"/>
          </p:nvPr>
        </p:nvSpPr>
        <p:spPr>
          <a:xfrm>
            <a:off x="241738" y="1200150"/>
            <a:ext cx="11529848" cy="5429250"/>
          </a:xfrm>
        </p:spPr>
        <p:txBody>
          <a:bodyPr>
            <a:noAutofit/>
          </a:bodyPr>
          <a:lstStyle/>
          <a:p>
            <a:pPr>
              <a:lnSpc>
                <a:spcPct val="100000"/>
              </a:lnSpc>
              <a:spcBef>
                <a:spcPts val="0"/>
              </a:spcBef>
            </a:pPr>
            <a:r>
              <a:rPr lang="ru-RU" sz="2000" dirty="0"/>
              <a:t>Под внеурочной деятельностью следует понимать образовательную деятельность, направленную на достижение планируемых результатов освоения основной образовательной программы (личностных, </a:t>
            </a:r>
            <a:r>
              <a:rPr lang="ru-RU" sz="2000" dirty="0" err="1"/>
              <a:t>метапредметных</a:t>
            </a:r>
            <a:r>
              <a:rPr lang="ru-RU" sz="2000" dirty="0"/>
              <a:t> и предметных), </a:t>
            </a:r>
            <a:r>
              <a:rPr lang="ru-RU" sz="2000" dirty="0" smtClean="0"/>
              <a:t>осуществляемую </a:t>
            </a:r>
            <a:r>
              <a:rPr lang="ru-RU" sz="2000" dirty="0"/>
              <a:t>в формах, отличных от урочной</a:t>
            </a:r>
            <a:r>
              <a:rPr lang="ru-RU" sz="2000" dirty="0" smtClean="0"/>
              <a:t>.</a:t>
            </a:r>
          </a:p>
          <a:p>
            <a:pPr marL="0" indent="0">
              <a:lnSpc>
                <a:spcPct val="100000"/>
              </a:lnSpc>
              <a:spcBef>
                <a:spcPts val="0"/>
              </a:spcBef>
              <a:buNone/>
            </a:pPr>
            <a:endParaRPr lang="ru-RU" sz="2000" dirty="0" smtClean="0"/>
          </a:p>
          <a:p>
            <a:pPr>
              <a:lnSpc>
                <a:spcPct val="100000"/>
              </a:lnSpc>
              <a:spcBef>
                <a:spcPts val="0"/>
              </a:spcBef>
            </a:pPr>
            <a:r>
              <a:rPr lang="ru-RU" sz="2000" dirty="0"/>
              <a:t>Общий объем внеурочной деятельности не должен превышать 10 часов в </a:t>
            </a:r>
            <a:r>
              <a:rPr lang="ru-RU" sz="2000" dirty="0" smtClean="0"/>
              <a:t>неделю.</a:t>
            </a:r>
          </a:p>
          <a:p>
            <a:pPr>
              <a:lnSpc>
                <a:spcPct val="100000"/>
              </a:lnSpc>
              <a:spcBef>
                <a:spcPts val="0"/>
              </a:spcBef>
            </a:pPr>
            <a:r>
              <a:rPr lang="ru-RU" sz="2000" dirty="0"/>
              <a:t>Количество часов, выделяемых на внеурочную деятельность, за два года обучения на уровне среднего общего образования составляет не более 700 </a:t>
            </a:r>
            <a:r>
              <a:rPr lang="ru-RU" sz="2000" dirty="0" smtClean="0"/>
              <a:t>часов.</a:t>
            </a:r>
          </a:p>
          <a:p>
            <a:pPr marL="0" indent="0">
              <a:lnSpc>
                <a:spcPct val="100000"/>
              </a:lnSpc>
              <a:spcBef>
                <a:spcPts val="0"/>
              </a:spcBef>
              <a:buNone/>
            </a:pPr>
            <a:endParaRPr lang="ru-RU" sz="2000" dirty="0" smtClean="0"/>
          </a:p>
          <a:p>
            <a:pPr>
              <a:lnSpc>
                <a:spcPct val="100000"/>
              </a:lnSpc>
              <a:spcBef>
                <a:spcPts val="0"/>
              </a:spcBef>
            </a:pPr>
            <a:r>
              <a:rPr lang="ru-RU" sz="2000" dirty="0"/>
              <a:t>План внеурочной деятельности является частью организационного раздела ООП СОО и представляет собой описание целостной системы функционирования образовательной организации в сфере внеурочной деятельности и включает:</a:t>
            </a:r>
          </a:p>
          <a:p>
            <a:pPr>
              <a:lnSpc>
                <a:spcPct val="100000"/>
              </a:lnSpc>
              <a:spcBef>
                <a:spcPts val="0"/>
              </a:spcBef>
              <a:buFont typeface="Wingdings" panose="05000000000000000000" pitchFamily="2" charset="2"/>
              <a:buChar char="ü"/>
            </a:pPr>
            <a:r>
              <a:rPr lang="ru-RU" sz="2000" dirty="0"/>
              <a:t>план организации деятельности ученических сообществ (групп старшеклассников),</a:t>
            </a:r>
          </a:p>
          <a:p>
            <a:pPr>
              <a:lnSpc>
                <a:spcPct val="100000"/>
              </a:lnSpc>
              <a:spcBef>
                <a:spcPts val="0"/>
              </a:spcBef>
              <a:buFont typeface="Wingdings" panose="05000000000000000000" pitchFamily="2" charset="2"/>
              <a:buChar char="ü"/>
            </a:pPr>
            <a:r>
              <a:rPr lang="ru-RU" sz="2000" dirty="0"/>
              <a:t>в том числе ученических классов, разновозрастных объединений по интересам, клубов; юношеских общественных объединений, организаций (в том числе и в рамках "Российского движения школьников");</a:t>
            </a:r>
          </a:p>
          <a:p>
            <a:pPr>
              <a:lnSpc>
                <a:spcPct val="100000"/>
              </a:lnSpc>
              <a:spcBef>
                <a:spcPts val="0"/>
              </a:spcBef>
              <a:buFont typeface="Wingdings" panose="05000000000000000000" pitchFamily="2" charset="2"/>
              <a:buChar char="ü"/>
            </a:pPr>
            <a:r>
              <a:rPr lang="ru-RU" sz="2000" dirty="0"/>
              <a:t>план реализации курсов внеурочной деятельности по выбору обучающихся (предметные кружки, факультативы, ученические научные общества, школьные олимпиады по предметам программы среднего общего образования).</a:t>
            </a:r>
          </a:p>
          <a:p>
            <a:pPr marL="0" indent="0">
              <a:lnSpc>
                <a:spcPct val="100000"/>
              </a:lnSpc>
              <a:spcBef>
                <a:spcPts val="0"/>
              </a:spcBef>
              <a:buNone/>
            </a:pPr>
            <a:endParaRPr lang="ru-RU" sz="2000" dirty="0"/>
          </a:p>
        </p:txBody>
      </p:sp>
    </p:spTree>
    <p:extLst>
      <p:ext uri="{BB962C8B-B14F-4D97-AF65-F5344CB8AC3E}">
        <p14:creationId xmlns:p14="http://schemas.microsoft.com/office/powerpoint/2010/main" val="170657661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04900" y="23812"/>
            <a:ext cx="10515600" cy="1325563"/>
          </a:xfrm>
        </p:spPr>
        <p:txBody>
          <a:bodyPr/>
          <a:lstStyle/>
          <a:p>
            <a:pPr algn="ctr"/>
            <a:r>
              <a:rPr lang="ru-RU" b="1" dirty="0"/>
              <a:t>План внеурочной деятельности</a:t>
            </a:r>
          </a:p>
        </p:txBody>
      </p:sp>
      <p:graphicFrame>
        <p:nvGraphicFramePr>
          <p:cNvPr id="5" name="Объект 4"/>
          <p:cNvGraphicFramePr>
            <a:graphicFrameLocks noGrp="1"/>
          </p:cNvGraphicFramePr>
          <p:nvPr>
            <p:ph idx="1"/>
            <p:extLst>
              <p:ext uri="{D42A27DB-BD31-4B8C-83A1-F6EECF244321}">
                <p14:modId xmlns:p14="http://schemas.microsoft.com/office/powerpoint/2010/main" val="3518662584"/>
              </p:ext>
            </p:extLst>
          </p:nvPr>
        </p:nvGraphicFramePr>
        <p:xfrm>
          <a:off x="228600" y="1025525"/>
          <a:ext cx="11830050" cy="5768340"/>
        </p:xfrm>
        <a:graphic>
          <a:graphicData uri="http://schemas.openxmlformats.org/drawingml/2006/table">
            <a:tbl>
              <a:tblPr firstRow="1" bandRow="1">
                <a:tableStyleId>{5C22544A-7EE6-4342-B048-85BDC9FD1C3A}</a:tableStyleId>
              </a:tblPr>
              <a:tblGrid>
                <a:gridCol w="2846182">
                  <a:extLst>
                    <a:ext uri="{9D8B030D-6E8A-4147-A177-3AD203B41FA5}">
                      <a16:colId xmlns:a16="http://schemas.microsoft.com/office/drawing/2014/main" xmlns="" val="1145751623"/>
                    </a:ext>
                  </a:extLst>
                </a:gridCol>
                <a:gridCol w="8983868">
                  <a:extLst>
                    <a:ext uri="{9D8B030D-6E8A-4147-A177-3AD203B41FA5}">
                      <a16:colId xmlns:a16="http://schemas.microsoft.com/office/drawing/2014/main" xmlns="" val="849474276"/>
                    </a:ext>
                  </a:extLst>
                </a:gridCol>
              </a:tblGrid>
              <a:tr h="432210">
                <a:tc>
                  <a:txBody>
                    <a:bodyPr/>
                    <a:lstStyle/>
                    <a:p>
                      <a:pPr algn="ctr"/>
                      <a:r>
                        <a:rPr lang="ru-RU" b="1" dirty="0">
                          <a:solidFill>
                            <a:schemeClr val="bg1"/>
                          </a:solidFill>
                          <a:effectLst/>
                          <a:latin typeface="PT Sans"/>
                        </a:rPr>
                        <a:t>Что есть в ФОП</a:t>
                      </a:r>
                      <a:endParaRPr lang="ru-RU" dirty="0">
                        <a:solidFill>
                          <a:schemeClr val="bg1"/>
                        </a:solidFill>
                        <a:effectLst/>
                        <a:latin typeface="PT Sans"/>
                      </a:endParaRPr>
                    </a:p>
                  </a:txBody>
                  <a:tcPr marL="95250" marR="95250" marT="95250" marB="95250"/>
                </a:tc>
                <a:tc>
                  <a:txBody>
                    <a:bodyPr/>
                    <a:lstStyle/>
                    <a:p>
                      <a:pPr algn="ctr"/>
                      <a:r>
                        <a:rPr lang="ru-RU" b="1" dirty="0">
                          <a:solidFill>
                            <a:schemeClr val="bg1"/>
                          </a:solidFill>
                          <a:effectLst/>
                          <a:latin typeface="PT Sans"/>
                        </a:rPr>
                        <a:t>Что делать школе</a:t>
                      </a:r>
                      <a:endParaRPr lang="ru-RU" dirty="0">
                        <a:solidFill>
                          <a:schemeClr val="bg1"/>
                        </a:solidFill>
                        <a:effectLst/>
                        <a:latin typeface="PT Sans"/>
                      </a:endParaRPr>
                    </a:p>
                  </a:txBody>
                  <a:tcPr marL="95250" marR="95250" marT="95250" marB="95250"/>
                </a:tc>
                <a:extLst>
                  <a:ext uri="{0D108BD9-81ED-4DB2-BD59-A6C34878D82A}">
                    <a16:rowId xmlns:a16="http://schemas.microsoft.com/office/drawing/2014/main" xmlns="" val="744522643"/>
                  </a:ext>
                </a:extLst>
              </a:tr>
              <a:tr h="4676365">
                <a:tc>
                  <a:txBody>
                    <a:bodyPr/>
                    <a:lstStyle/>
                    <a:p>
                      <a:r>
                        <a:rPr lang="ru-RU" sz="1800" b="0" i="0" kern="1200" dirty="0" smtClean="0">
                          <a:solidFill>
                            <a:schemeClr val="dk1"/>
                          </a:solidFill>
                          <a:effectLst/>
                          <a:latin typeface="+mn-lt"/>
                          <a:ea typeface="+mn-ea"/>
                          <a:cs typeface="+mn-cs"/>
                        </a:rPr>
                        <a:t>Подраздел «План внеурочной деятельности». В нем есть примеры форм организации внеурочной деятельности в зависимости от профиля класса, но нет направлений и распределения объема часов</a:t>
                      </a:r>
                      <a:endParaRPr lang="ru-RU"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1800" kern="1200" dirty="0" smtClean="0">
                          <a:solidFill>
                            <a:srgbClr val="FF0000"/>
                          </a:solidFill>
                          <a:effectLst/>
                          <a:latin typeface="+mn-lt"/>
                          <a:ea typeface="+mn-ea"/>
                          <a:cs typeface="+mn-cs"/>
                        </a:rPr>
                        <a:t>Федеральный план внеурочной деятельности на уровне СОО в ФОП модифицируется в соответствии с профилями обучения. Инвариантный компонент плана внеурочной деятельности одинаков и обязателен для всех профилей. А вариативный компонент прописывается по отдельным профилям. При этом ФОП описывает внеурочную деятельность по полугодиям и каникулярным периодам для 10-х и 11-х классов по профилям.</a:t>
                      </a:r>
                    </a:p>
                    <a:p>
                      <a:r>
                        <a:rPr lang="ru-RU" sz="1800" b="0" i="0" kern="1200" dirty="0" smtClean="0">
                          <a:solidFill>
                            <a:schemeClr val="dk1"/>
                          </a:solidFill>
                          <a:effectLst/>
                          <a:latin typeface="+mn-lt"/>
                          <a:ea typeface="+mn-ea"/>
                          <a:cs typeface="+mn-cs"/>
                        </a:rPr>
                        <a:t>Оставьте план внеурочной деятельности из своей ООП СОО. Можете скорректировать его с учетом идей из плана ФОП. Например, разработчики разрешили перенести образовательную нагрузку, реализуемую через внеурочную деятельность, на каникулы – в рамках лагеря с дневным пребыванием на базе школы, в походах, поездках и т.д. Можете ввести инвариантную часть плана, которая не зависит от профиля. Включите в нее:</a:t>
                      </a:r>
                    </a:p>
                    <a:p>
                      <a:r>
                        <a:rPr lang="ru-RU" sz="1800" b="0" i="0" kern="1200" dirty="0" smtClean="0">
                          <a:solidFill>
                            <a:schemeClr val="dk1"/>
                          </a:solidFill>
                          <a:effectLst/>
                          <a:latin typeface="+mn-lt"/>
                          <a:ea typeface="+mn-ea"/>
                          <a:cs typeface="+mn-cs"/>
                        </a:rPr>
                        <a:t>·         организацию жизни ученических сообществ в форме клубных встреч, участие детей в делах классного ученического коллектива и в общих коллективных делах школы;</a:t>
                      </a:r>
                    </a:p>
                    <a:p>
                      <a:r>
                        <a:rPr lang="ru-RU" sz="1800" b="0" i="0" kern="1200" dirty="0" smtClean="0">
                          <a:solidFill>
                            <a:schemeClr val="dk1"/>
                          </a:solidFill>
                          <a:effectLst/>
                          <a:latin typeface="+mn-lt"/>
                          <a:ea typeface="+mn-ea"/>
                          <a:cs typeface="+mn-cs"/>
                        </a:rPr>
                        <a:t>·         проведение ежемесячного учебного собрания по организации учебного процесса, индивидуальных и групповых консультаций;</a:t>
                      </a:r>
                    </a:p>
                    <a:p>
                      <a:r>
                        <a:rPr lang="ru-RU" sz="1800" b="0" i="0" kern="1200" dirty="0" smtClean="0">
                          <a:solidFill>
                            <a:schemeClr val="dk1"/>
                          </a:solidFill>
                          <a:effectLst/>
                          <a:latin typeface="+mn-lt"/>
                          <a:ea typeface="+mn-ea"/>
                          <a:cs typeface="+mn-cs"/>
                        </a:rPr>
                        <a:t>·         поездки учеников 10-х классов на весенних каникулах в организации профессионального и высшего образования и их обсуждение</a:t>
                      </a:r>
                    </a:p>
                    <a:p>
                      <a:endParaRPr lang="ru-RU" dirty="0"/>
                    </a:p>
                  </a:txBody>
                  <a:tcPr/>
                </a:tc>
                <a:extLst>
                  <a:ext uri="{0D108BD9-81ED-4DB2-BD59-A6C34878D82A}">
                    <a16:rowId xmlns:a16="http://schemas.microsoft.com/office/drawing/2014/main" xmlns="" val="1084265718"/>
                  </a:ext>
                </a:extLst>
              </a:tr>
            </a:tbl>
          </a:graphicData>
        </a:graphic>
      </p:graphicFrame>
    </p:spTree>
    <p:extLst>
      <p:ext uri="{BB962C8B-B14F-4D97-AF65-F5344CB8AC3E}">
        <p14:creationId xmlns:p14="http://schemas.microsoft.com/office/powerpoint/2010/main" val="122658844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199" y="499240"/>
            <a:ext cx="10515600" cy="1392621"/>
          </a:xfrm>
        </p:spPr>
        <p:txBody>
          <a:bodyPr>
            <a:normAutofit fontScale="90000"/>
          </a:bodyPr>
          <a:lstStyle/>
          <a:p>
            <a:pPr algn="ctr"/>
            <a:r>
              <a:rPr lang="ru-RU" sz="4900" b="1" dirty="0"/>
              <a:t>Федеральный календарный план воспитательной работы</a:t>
            </a:r>
            <a:r>
              <a:rPr lang="ru-RU" b="1" dirty="0"/>
              <a:t/>
            </a:r>
            <a:br>
              <a:rPr lang="ru-RU" b="1" dirty="0"/>
            </a:br>
            <a:endParaRPr lang="ru-RU" dirty="0"/>
          </a:p>
        </p:txBody>
      </p:sp>
      <p:sp>
        <p:nvSpPr>
          <p:cNvPr id="3" name="Объект 2"/>
          <p:cNvSpPr>
            <a:spLocks noGrp="1"/>
          </p:cNvSpPr>
          <p:nvPr>
            <p:ph idx="1"/>
          </p:nvPr>
        </p:nvSpPr>
        <p:spPr>
          <a:xfrm>
            <a:off x="838199" y="2301766"/>
            <a:ext cx="10954407" cy="3875197"/>
          </a:xfrm>
        </p:spPr>
        <p:txBody>
          <a:bodyPr>
            <a:normAutofit fontScale="92500" lnSpcReduction="10000"/>
          </a:bodyPr>
          <a:lstStyle/>
          <a:p>
            <a:r>
              <a:rPr lang="ru-RU" sz="4300" dirty="0" smtClean="0"/>
              <a:t>является </a:t>
            </a:r>
            <a:r>
              <a:rPr lang="ru-RU" sz="4300" dirty="0"/>
              <a:t>единым для образовательных организаций.</a:t>
            </a:r>
          </a:p>
          <a:p>
            <a:r>
              <a:rPr lang="ru-RU" sz="4300" dirty="0" smtClean="0"/>
              <a:t>может </a:t>
            </a:r>
            <a:r>
              <a:rPr lang="ru-RU" sz="4300" dirty="0"/>
              <a:t>быть реализован в рамках урочной и внеурочной деятельности</a:t>
            </a:r>
            <a:r>
              <a:rPr lang="ru-RU" sz="4300" dirty="0" smtClean="0"/>
              <a:t>.</a:t>
            </a:r>
          </a:p>
          <a:p>
            <a:r>
              <a:rPr lang="ru-RU" sz="4300" dirty="0" smtClean="0"/>
              <a:t>содержит единый для всех школ перечень основных государственных и народных праздников, памятных дат.</a:t>
            </a:r>
          </a:p>
          <a:p>
            <a:pPr marL="0" indent="0">
              <a:buNone/>
            </a:pPr>
            <a:endParaRPr lang="ru-RU" dirty="0" smtClean="0"/>
          </a:p>
          <a:p>
            <a:pPr marL="0" indent="0">
              <a:buNone/>
            </a:pPr>
            <a:endParaRPr lang="ru-RU" dirty="0"/>
          </a:p>
        </p:txBody>
      </p:sp>
    </p:spTree>
    <p:extLst>
      <p:ext uri="{BB962C8B-B14F-4D97-AF65-F5344CB8AC3E}">
        <p14:creationId xmlns:p14="http://schemas.microsoft.com/office/powerpoint/2010/main" val="22563202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1"/>
            <a:ext cx="10515600" cy="1690688"/>
          </a:xfrm>
        </p:spPr>
        <p:txBody>
          <a:bodyPr/>
          <a:lstStyle/>
          <a:p>
            <a:r>
              <a:rPr lang="ru-RU" b="1" dirty="0"/>
              <a:t>Календарный план воспитательной работы</a:t>
            </a:r>
          </a:p>
        </p:txBody>
      </p:sp>
      <p:graphicFrame>
        <p:nvGraphicFramePr>
          <p:cNvPr id="5" name="Объект 4"/>
          <p:cNvGraphicFramePr>
            <a:graphicFrameLocks noGrp="1"/>
          </p:cNvGraphicFramePr>
          <p:nvPr>
            <p:ph idx="1"/>
            <p:extLst>
              <p:ext uri="{D42A27DB-BD31-4B8C-83A1-F6EECF244321}">
                <p14:modId xmlns:p14="http://schemas.microsoft.com/office/powerpoint/2010/main" val="2078372808"/>
              </p:ext>
            </p:extLst>
          </p:nvPr>
        </p:nvGraphicFramePr>
        <p:xfrm>
          <a:off x="457200" y="1181100"/>
          <a:ext cx="11277600" cy="5141185"/>
        </p:xfrm>
        <a:graphic>
          <a:graphicData uri="http://schemas.openxmlformats.org/drawingml/2006/table">
            <a:tbl>
              <a:tblPr firstRow="1" bandRow="1">
                <a:tableStyleId>{5C22544A-7EE6-4342-B048-85BDC9FD1C3A}</a:tableStyleId>
              </a:tblPr>
              <a:tblGrid>
                <a:gridCol w="4545724">
                  <a:extLst>
                    <a:ext uri="{9D8B030D-6E8A-4147-A177-3AD203B41FA5}">
                      <a16:colId xmlns:a16="http://schemas.microsoft.com/office/drawing/2014/main" xmlns="" val="1145751623"/>
                    </a:ext>
                  </a:extLst>
                </a:gridCol>
                <a:gridCol w="6731876">
                  <a:extLst>
                    <a:ext uri="{9D8B030D-6E8A-4147-A177-3AD203B41FA5}">
                      <a16:colId xmlns:a16="http://schemas.microsoft.com/office/drawing/2014/main" xmlns="" val="849474276"/>
                    </a:ext>
                  </a:extLst>
                </a:gridCol>
              </a:tblGrid>
              <a:tr h="432210">
                <a:tc>
                  <a:txBody>
                    <a:bodyPr/>
                    <a:lstStyle/>
                    <a:p>
                      <a:pPr algn="ctr"/>
                      <a:r>
                        <a:rPr lang="ru-RU" b="1" dirty="0">
                          <a:solidFill>
                            <a:schemeClr val="bg1"/>
                          </a:solidFill>
                          <a:effectLst/>
                          <a:latin typeface="PT Sans"/>
                        </a:rPr>
                        <a:t>Что есть в ФОП</a:t>
                      </a:r>
                      <a:endParaRPr lang="ru-RU" dirty="0">
                        <a:solidFill>
                          <a:schemeClr val="bg1"/>
                        </a:solidFill>
                        <a:effectLst/>
                        <a:latin typeface="PT Sans"/>
                      </a:endParaRPr>
                    </a:p>
                  </a:txBody>
                  <a:tcPr marL="95250" marR="95250" marT="95250" marB="95250"/>
                </a:tc>
                <a:tc>
                  <a:txBody>
                    <a:bodyPr/>
                    <a:lstStyle/>
                    <a:p>
                      <a:pPr algn="ctr"/>
                      <a:r>
                        <a:rPr lang="ru-RU" b="0" i="0" dirty="0" smtClean="0">
                          <a:solidFill>
                            <a:schemeClr val="bg1"/>
                          </a:solidFill>
                          <a:effectLst/>
                          <a:latin typeface="PT Sans"/>
                        </a:rPr>
                        <a:t>Календарный план воспитательной работы</a:t>
                      </a:r>
                      <a:endParaRPr lang="ru-RU" dirty="0">
                        <a:solidFill>
                          <a:schemeClr val="bg1"/>
                        </a:solidFill>
                        <a:effectLst/>
                        <a:latin typeface="PT Sans"/>
                      </a:endParaRPr>
                    </a:p>
                  </a:txBody>
                  <a:tcPr marL="95250" marR="95250" marT="95250" marB="95250"/>
                </a:tc>
                <a:extLst>
                  <a:ext uri="{0D108BD9-81ED-4DB2-BD59-A6C34878D82A}">
                    <a16:rowId xmlns:a16="http://schemas.microsoft.com/office/drawing/2014/main" xmlns="" val="744522643"/>
                  </a:ext>
                </a:extLst>
              </a:tr>
              <a:tr h="4676365">
                <a:tc>
                  <a:txBody>
                    <a:bodyPr/>
                    <a:lstStyle/>
                    <a:p>
                      <a:r>
                        <a:rPr lang="ru-RU" sz="2800" b="0" i="0" kern="1200" dirty="0" smtClean="0">
                          <a:solidFill>
                            <a:schemeClr val="dk1"/>
                          </a:solidFill>
                          <a:effectLst/>
                          <a:latin typeface="+mn-lt"/>
                          <a:ea typeface="+mn-ea"/>
                          <a:cs typeface="+mn-cs"/>
                        </a:rPr>
                        <a:t>Федеральный календарный план воспитательной работы</a:t>
                      </a:r>
                      <a:endParaRPr lang="ru-RU" sz="28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ru-RU" sz="2800" b="0" i="0" dirty="0" smtClean="0">
                          <a:solidFill>
                            <a:srgbClr val="333333"/>
                          </a:solidFill>
                          <a:effectLst/>
                          <a:latin typeface="PT Sans"/>
                        </a:rPr>
                        <a:t> </a:t>
                      </a:r>
                      <a:r>
                        <a:rPr lang="ru-RU" sz="2800" b="0" i="0" kern="1200" dirty="0" smtClean="0">
                          <a:solidFill>
                            <a:schemeClr val="dk1"/>
                          </a:solidFill>
                          <a:effectLst/>
                          <a:latin typeface="+mn-lt"/>
                          <a:ea typeface="+mn-ea"/>
                          <a:cs typeface="+mn-cs"/>
                        </a:rPr>
                        <a:t>Добавьте в план мероприятия из собственного календарного плана воспитательной работы. ФОП устанавливает, что федеральный план единый для всех. Но школы вправе проводить иные мероприятия согласно федеральной рабочей программе воспитания, по ключевым направлениям воспитания и дополнительного образования детей.</a:t>
                      </a:r>
                      <a:endParaRPr lang="ru-RU" sz="2800" dirty="0"/>
                    </a:p>
                  </a:txBody>
                  <a:tcPr/>
                </a:tc>
                <a:extLst>
                  <a:ext uri="{0D108BD9-81ED-4DB2-BD59-A6C34878D82A}">
                    <a16:rowId xmlns:a16="http://schemas.microsoft.com/office/drawing/2014/main" xmlns="" val="1084265718"/>
                  </a:ext>
                </a:extLst>
              </a:tr>
            </a:tbl>
          </a:graphicData>
        </a:graphic>
      </p:graphicFrame>
    </p:spTree>
    <p:extLst>
      <p:ext uri="{BB962C8B-B14F-4D97-AF65-F5344CB8AC3E}">
        <p14:creationId xmlns:p14="http://schemas.microsoft.com/office/powerpoint/2010/main" val="40583472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pPr algn="ctr"/>
            <a:r>
              <a:rPr lang="ru-RU" b="1" dirty="0"/>
              <a:t>Система условий реализации основной образовательной программы в соответствии с требованиями ФГОС С</a:t>
            </a:r>
            <a:r>
              <a:rPr lang="ru-RU" b="1" dirty="0" smtClean="0"/>
              <a:t>ОО</a:t>
            </a:r>
            <a:endParaRPr lang="ru-RU" b="1"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3411974242"/>
              </p:ext>
            </p:extLst>
          </p:nvPr>
        </p:nvGraphicFramePr>
        <p:xfrm>
          <a:off x="590550" y="1993387"/>
          <a:ext cx="11277600" cy="4497173"/>
        </p:xfrm>
        <a:graphic>
          <a:graphicData uri="http://schemas.openxmlformats.org/drawingml/2006/table">
            <a:tbl>
              <a:tblPr firstRow="1" bandRow="1">
                <a:tableStyleId>{5C22544A-7EE6-4342-B048-85BDC9FD1C3A}</a:tableStyleId>
              </a:tblPr>
              <a:tblGrid>
                <a:gridCol w="3991960">
                  <a:extLst>
                    <a:ext uri="{9D8B030D-6E8A-4147-A177-3AD203B41FA5}">
                      <a16:colId xmlns:a16="http://schemas.microsoft.com/office/drawing/2014/main" xmlns="" val="1145751623"/>
                    </a:ext>
                  </a:extLst>
                </a:gridCol>
                <a:gridCol w="7285640">
                  <a:extLst>
                    <a:ext uri="{9D8B030D-6E8A-4147-A177-3AD203B41FA5}">
                      <a16:colId xmlns:a16="http://schemas.microsoft.com/office/drawing/2014/main" xmlns="" val="849474276"/>
                    </a:ext>
                  </a:extLst>
                </a:gridCol>
              </a:tblGrid>
              <a:tr h="400807">
                <a:tc>
                  <a:txBody>
                    <a:bodyPr/>
                    <a:lstStyle/>
                    <a:p>
                      <a:pPr algn="ctr"/>
                      <a:r>
                        <a:rPr lang="ru-RU" b="1" dirty="0">
                          <a:solidFill>
                            <a:schemeClr val="bg1"/>
                          </a:solidFill>
                          <a:effectLst/>
                          <a:latin typeface="PT Sans"/>
                        </a:rPr>
                        <a:t>Что есть в ФОП</a:t>
                      </a:r>
                      <a:endParaRPr lang="ru-RU" dirty="0">
                        <a:solidFill>
                          <a:schemeClr val="bg1"/>
                        </a:solidFill>
                        <a:effectLst/>
                        <a:latin typeface="PT Sans"/>
                      </a:endParaRPr>
                    </a:p>
                  </a:txBody>
                  <a:tcPr marL="95250" marR="95250" marT="95250" marB="95250"/>
                </a:tc>
                <a:tc>
                  <a:txBody>
                    <a:bodyPr/>
                    <a:lstStyle/>
                    <a:p>
                      <a:pPr algn="ctr"/>
                      <a:r>
                        <a:rPr lang="ru-RU" b="1" dirty="0" smtClean="0">
                          <a:solidFill>
                            <a:schemeClr val="bg1"/>
                          </a:solidFill>
                          <a:effectLst/>
                          <a:latin typeface="PT Sans"/>
                        </a:rPr>
                        <a:t>Что делать школе</a:t>
                      </a:r>
                      <a:endParaRPr lang="ru-RU" dirty="0">
                        <a:solidFill>
                          <a:schemeClr val="bg1"/>
                        </a:solidFill>
                        <a:effectLst/>
                        <a:latin typeface="PT Sans"/>
                      </a:endParaRPr>
                    </a:p>
                  </a:txBody>
                  <a:tcPr marL="95250" marR="95250" marT="95250" marB="95250"/>
                </a:tc>
                <a:extLst>
                  <a:ext uri="{0D108BD9-81ED-4DB2-BD59-A6C34878D82A}">
                    <a16:rowId xmlns:a16="http://schemas.microsoft.com/office/drawing/2014/main" xmlns="" val="744522643"/>
                  </a:ext>
                </a:extLst>
              </a:tr>
              <a:tr h="4032353">
                <a:tc>
                  <a:txBody>
                    <a:bodyPr/>
                    <a:lstStyle/>
                    <a:p>
                      <a:r>
                        <a:rPr lang="ru-RU" sz="2800" b="0" i="0" kern="1200" dirty="0" smtClean="0">
                          <a:solidFill>
                            <a:schemeClr val="dk1"/>
                          </a:solidFill>
                          <a:effectLst/>
                          <a:latin typeface="+mn-lt"/>
                          <a:ea typeface="+mn-ea"/>
                          <a:cs typeface="+mn-cs"/>
                        </a:rPr>
                        <a:t>Нет</a:t>
                      </a:r>
                      <a:endParaRPr lang="ru-RU" sz="2800" dirty="0"/>
                    </a:p>
                  </a:txBody>
                  <a:tcPr/>
                </a:tc>
                <a:tc>
                  <a:txBody>
                    <a:bodyPr/>
                    <a:lstStyle/>
                    <a:p>
                      <a:r>
                        <a:rPr lang="ru-RU" sz="2800" b="0" i="0" kern="1200" dirty="0" smtClean="0">
                          <a:solidFill>
                            <a:schemeClr val="dk1"/>
                          </a:solidFill>
                          <a:effectLst/>
                          <a:latin typeface="+mn-lt"/>
                          <a:ea typeface="+mn-ea"/>
                          <a:cs typeface="+mn-cs"/>
                        </a:rPr>
                        <a:t>Поручите рабочей группе оставить подраздел «Система условий реализации основной образовательной программы в соответствии с требованиями ФГОС СОО» из вашей действующей ООП СОО.</a:t>
                      </a:r>
                    </a:p>
                    <a:p>
                      <a:r>
                        <a:rPr lang="ru-RU" sz="2800" b="0" i="0" kern="1200" baseline="0" dirty="0" smtClean="0">
                          <a:solidFill>
                            <a:schemeClr val="dk1"/>
                          </a:solidFill>
                          <a:effectLst/>
                          <a:latin typeface="+mn-lt"/>
                          <a:ea typeface="+mn-ea"/>
                          <a:cs typeface="+mn-cs"/>
                        </a:rPr>
                        <a:t> </a:t>
                      </a:r>
                      <a:r>
                        <a:rPr lang="ru-RU" sz="2800" b="0" i="0" kern="1200" dirty="0" smtClean="0">
                          <a:solidFill>
                            <a:schemeClr val="dk1"/>
                          </a:solidFill>
                          <a:effectLst/>
                          <a:latin typeface="+mn-lt"/>
                          <a:ea typeface="+mn-ea"/>
                          <a:cs typeface="+mn-cs"/>
                        </a:rPr>
                        <a:t>Проверьте, соответствует ли он ФГОС.</a:t>
                      </a:r>
                      <a:endParaRPr lang="ru-RU" sz="2800" dirty="0"/>
                    </a:p>
                  </a:txBody>
                  <a:tcPr/>
                </a:tc>
                <a:extLst>
                  <a:ext uri="{0D108BD9-81ED-4DB2-BD59-A6C34878D82A}">
                    <a16:rowId xmlns:a16="http://schemas.microsoft.com/office/drawing/2014/main" xmlns="" val="1084265718"/>
                  </a:ext>
                </a:extLst>
              </a:tr>
            </a:tbl>
          </a:graphicData>
        </a:graphic>
      </p:graphicFrame>
    </p:spTree>
    <p:extLst>
      <p:ext uri="{BB962C8B-B14F-4D97-AF65-F5344CB8AC3E}">
        <p14:creationId xmlns:p14="http://schemas.microsoft.com/office/powerpoint/2010/main" val="191735448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dirty="0" smtClean="0"/>
              <a:t>Нормативно-правовые документы</a:t>
            </a:r>
            <a:endParaRPr lang="ru-RU" dirty="0"/>
          </a:p>
        </p:txBody>
      </p:sp>
      <p:sp>
        <p:nvSpPr>
          <p:cNvPr id="3" name="Объект 2"/>
          <p:cNvSpPr>
            <a:spLocks noGrp="1"/>
          </p:cNvSpPr>
          <p:nvPr>
            <p:ph idx="1"/>
          </p:nvPr>
        </p:nvSpPr>
        <p:spPr/>
        <p:txBody>
          <a:bodyPr>
            <a:normAutofit fontScale="85000" lnSpcReduction="10000"/>
          </a:bodyPr>
          <a:lstStyle/>
          <a:p>
            <a:r>
              <a:rPr lang="ru-RU" dirty="0"/>
              <a:t>Федерального закона от 29.12.2012 г. №273-ФЗ «Об образовании в Российской Федерации» </a:t>
            </a:r>
            <a:endParaRPr lang="ru-RU" dirty="0" smtClean="0"/>
          </a:p>
          <a:p>
            <a:r>
              <a:rPr lang="ru-RU" dirty="0"/>
              <a:t>Федеральным законом от 24.09.2022 г. №371-ФЗ «О внесении изменений в Федеральный закон «Об образовании в Российской Федерации» </a:t>
            </a:r>
            <a:endParaRPr lang="ru-RU" dirty="0" smtClean="0"/>
          </a:p>
          <a:p>
            <a:r>
              <a:rPr lang="ru-RU" dirty="0"/>
              <a:t>Приказ Министерства просвещения Российской Федерации от 12.08.2022 № 732 "О внесении изменений в федеральный государственный образовательный стандарт среднего общего образования, утвержденный приказом Министерства образования и науки Российской Федерации от 17 мая 2012 г. № 413"</a:t>
            </a:r>
            <a:endParaRPr lang="ru-RU" dirty="0" smtClean="0"/>
          </a:p>
          <a:p>
            <a:r>
              <a:rPr lang="ru-RU" dirty="0"/>
              <a:t>Приказ </a:t>
            </a:r>
            <a:r>
              <a:rPr lang="ru-RU" dirty="0" err="1"/>
              <a:t>Минпросвещения</a:t>
            </a:r>
            <a:r>
              <a:rPr lang="ru-RU" dirty="0"/>
              <a:t> России от 23.11.2022 N 1014 Об утверждении федеральной образовательной программы среднего общего образования (Зарегистрировано в Минюсте России 22.12.2022 N 71763)</a:t>
            </a:r>
          </a:p>
          <a:p>
            <a:endParaRPr lang="ru-RU" dirty="0" smtClean="0"/>
          </a:p>
          <a:p>
            <a:endParaRPr lang="ru-RU" dirty="0"/>
          </a:p>
        </p:txBody>
      </p:sp>
      <p:sp>
        <p:nvSpPr>
          <p:cNvPr id="5" name="Rectangle 1"/>
          <p:cNvSpPr>
            <a:spLocks noChangeArrowheads="1"/>
          </p:cNvSpPr>
          <p:nvPr/>
        </p:nvSpPr>
        <p:spPr bwMode="auto">
          <a:xfrm>
            <a:off x="1352550" y="3303588"/>
            <a:ext cx="12192000" cy="0"/>
          </a:xfrm>
          <a:prstGeom prst="rect">
            <a:avLst/>
          </a:prstGeom>
          <a:solidFill>
            <a:srgbClr val="F5F5F5"/>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spAutoFit/>
          </a:bodyPr>
          <a:lstStyle>
            <a:lvl1pPr eaLnBrk="0" fontAlgn="base" hangingPunct="0">
              <a:spcBef>
                <a:spcPct val="0"/>
              </a:spcBef>
              <a:spcAft>
                <a:spcPct val="0"/>
              </a:spcAft>
              <a:defRPr>
                <a:solidFill>
                  <a:schemeClr val="tx1"/>
                </a:solidFill>
                <a:latin typeface="Arial" panose="020B0604020202020204" pitchFamily="34" charset="0"/>
              </a:defRPr>
            </a:lvl1pPr>
            <a:lvl2pPr eaLnBrk="0" fontAlgn="base" hangingPunct="0">
              <a:spcBef>
                <a:spcPct val="0"/>
              </a:spcBef>
              <a:spcAft>
                <a:spcPct val="0"/>
              </a:spcAft>
              <a:defRPr>
                <a:solidFill>
                  <a:schemeClr val="tx1"/>
                </a:solidFill>
                <a:latin typeface="Arial" panose="020B0604020202020204" pitchFamily="34" charset="0"/>
              </a:defRPr>
            </a:lvl2pPr>
            <a:lvl3pPr eaLnBrk="0" fontAlgn="base" hangingPunct="0">
              <a:spcBef>
                <a:spcPct val="0"/>
              </a:spcBef>
              <a:spcAft>
                <a:spcPct val="0"/>
              </a:spcAft>
              <a:defRPr>
                <a:solidFill>
                  <a:schemeClr val="tx1"/>
                </a:solidFill>
                <a:latin typeface="Arial" panose="020B0604020202020204" pitchFamily="34" charset="0"/>
              </a:defRPr>
            </a:lvl3pPr>
            <a:lvl4pPr eaLnBrk="0" fontAlgn="base" hangingPunct="0">
              <a:spcBef>
                <a:spcPct val="0"/>
              </a:spcBef>
              <a:spcAft>
                <a:spcPct val="0"/>
              </a:spcAft>
              <a:defRPr>
                <a:solidFill>
                  <a:schemeClr val="tx1"/>
                </a:solidFill>
                <a:latin typeface="Arial" panose="020B0604020202020204" pitchFamily="34" charset="0"/>
              </a:defRPr>
            </a:lvl4pPr>
            <a:lvl5pPr eaLnBrk="0" fontAlgn="base" hangingPunct="0">
              <a:spcBef>
                <a:spcPct val="0"/>
              </a:spcBef>
              <a:spcAft>
                <a:spcPct val="0"/>
              </a:spcAft>
              <a:defRPr>
                <a:solidFill>
                  <a:schemeClr val="tx1"/>
                </a:solidFill>
                <a:latin typeface="Arial" panose="020B0604020202020204" pitchFamily="34" charset="0"/>
              </a:defRPr>
            </a:lvl5pPr>
            <a:lvl6pPr eaLnBrk="0" fontAlgn="base" hangingPunct="0">
              <a:spcBef>
                <a:spcPct val="0"/>
              </a:spcBef>
              <a:spcAft>
                <a:spcPct val="0"/>
              </a:spcAft>
              <a:defRPr>
                <a:solidFill>
                  <a:schemeClr val="tx1"/>
                </a:solidFill>
                <a:latin typeface="Arial" panose="020B0604020202020204" pitchFamily="34" charset="0"/>
              </a:defRPr>
            </a:lvl6pPr>
            <a:lvl7pPr eaLnBrk="0" fontAlgn="base" hangingPunct="0">
              <a:spcBef>
                <a:spcPct val="0"/>
              </a:spcBef>
              <a:spcAft>
                <a:spcPct val="0"/>
              </a:spcAft>
              <a:defRPr>
                <a:solidFill>
                  <a:schemeClr val="tx1"/>
                </a:solidFill>
                <a:latin typeface="Arial" panose="020B0604020202020204" pitchFamily="34" charset="0"/>
              </a:defRPr>
            </a:lvl7pPr>
            <a:lvl8pPr eaLnBrk="0" fontAlgn="base" hangingPunct="0">
              <a:spcBef>
                <a:spcPct val="0"/>
              </a:spcBef>
              <a:spcAft>
                <a:spcPct val="0"/>
              </a:spcAft>
              <a:defRPr>
                <a:solidFill>
                  <a:schemeClr val="tx1"/>
                </a:solidFill>
                <a:latin typeface="Arial" panose="020B0604020202020204" pitchFamily="34" charset="0"/>
              </a:defRPr>
            </a:lvl8pPr>
            <a:lvl9pPr eaLnBrk="0" fontAlgn="base" hangingPunct="0">
              <a:spcBef>
                <a:spcPct val="0"/>
              </a:spcBef>
              <a:spcAft>
                <a:spcPct val="0"/>
              </a:spcAft>
              <a:defRPr>
                <a:solidFill>
                  <a:schemeClr val="tx1"/>
                </a:solidFill>
                <a:latin typeface="Arial" panose="020B0604020202020204" pitchFamily="34" charset="0"/>
              </a:defRPr>
            </a:lvl9p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b="0"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r>
            <a:br>
              <a:rPr kumimoji="0" lang="ru-RU" altLang="ru-RU" b="0" i="0" u="none" strike="noStrike" cap="none" normalizeH="0" baseline="0" smtClean="0">
                <a:ln>
                  <a:noFill/>
                </a:ln>
                <a:solidFill>
                  <a:srgbClr val="000000"/>
                </a:solidFill>
                <a:effectLst/>
                <a:latin typeface="Arial" panose="020B0604020202020204" pitchFamily="34" charset="0"/>
                <a:cs typeface="Arial" panose="020B0604020202020204" pitchFamily="34" charset="0"/>
              </a:rPr>
            </a:br>
            <a:r>
              <a:rPr kumimoji="0" lang="ru-RU" altLang="ru-RU" b="0" i="0" u="none" strike="noStrike" cap="none" normalizeH="0" baseline="0" smtClean="0">
                <a:ln>
                  <a:noFill/>
                </a:ln>
                <a:solidFill>
                  <a:srgbClr val="000000"/>
                </a:solidFill>
                <a:effectLst/>
                <a:latin typeface="Arial" panose="020B0604020202020204" pitchFamily="34" charset="0"/>
                <a:cs typeface="Arial" panose="020B0604020202020204" pitchFamily="34" charset="0"/>
              </a:rPr>
              <a:t> </a:t>
            </a:r>
            <a:endParaRPr kumimoji="0" lang="ru-RU" altLang="ru-RU" sz="900" b="0" i="0" u="none" strike="noStrike" cap="none" normalizeH="0" baseline="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smtClean="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16588034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pPr algn="ctr"/>
            <a:r>
              <a:rPr lang="ru-RU" b="1" dirty="0"/>
              <a:t>Организационный раздел</a:t>
            </a:r>
            <a:br>
              <a:rPr lang="ru-RU" b="1" dirty="0"/>
            </a:br>
            <a:endParaRPr lang="ru-RU" dirty="0"/>
          </a:p>
        </p:txBody>
      </p:sp>
      <p:sp>
        <p:nvSpPr>
          <p:cNvPr id="3" name="Объект 2"/>
          <p:cNvSpPr>
            <a:spLocks noGrp="1"/>
          </p:cNvSpPr>
          <p:nvPr>
            <p:ph idx="1"/>
          </p:nvPr>
        </p:nvSpPr>
        <p:spPr/>
        <p:txBody>
          <a:bodyPr/>
          <a:lstStyle/>
          <a:p>
            <a:pPr marL="514350" indent="-514350">
              <a:buAutoNum type="arabicPeriod"/>
            </a:pPr>
            <a:r>
              <a:rPr lang="ru-RU" dirty="0" smtClean="0">
                <a:hlinkClick r:id="rId2"/>
              </a:rPr>
              <a:t>Федеральный </a:t>
            </a:r>
            <a:r>
              <a:rPr lang="ru-RU" dirty="0">
                <a:hlinkClick r:id="rId2"/>
              </a:rPr>
              <a:t>учебный план среднего общего </a:t>
            </a:r>
            <a:r>
              <a:rPr lang="ru-RU" dirty="0" smtClean="0">
                <a:hlinkClick r:id="rId2"/>
              </a:rPr>
              <a:t>образования</a:t>
            </a:r>
            <a:endParaRPr lang="ru-RU" dirty="0" smtClean="0"/>
          </a:p>
          <a:p>
            <a:pPr marL="514350" indent="-514350">
              <a:buAutoNum type="arabicPeriod"/>
            </a:pPr>
            <a:r>
              <a:rPr lang="ru-RU" dirty="0">
                <a:hlinkClick r:id="rId3"/>
              </a:rPr>
              <a:t>Федеральный календарный учебный </a:t>
            </a:r>
            <a:r>
              <a:rPr lang="ru-RU" dirty="0" smtClean="0">
                <a:hlinkClick r:id="rId3"/>
              </a:rPr>
              <a:t>график</a:t>
            </a:r>
            <a:endParaRPr lang="ru-RU" dirty="0" smtClean="0"/>
          </a:p>
          <a:p>
            <a:pPr marL="514350" indent="-514350">
              <a:buAutoNum type="arabicPeriod"/>
            </a:pPr>
            <a:r>
              <a:rPr lang="ru-RU" dirty="0">
                <a:hlinkClick r:id="rId4"/>
              </a:rPr>
              <a:t>План внеурочной </a:t>
            </a:r>
            <a:r>
              <a:rPr lang="ru-RU" dirty="0" smtClean="0">
                <a:hlinkClick r:id="rId4"/>
              </a:rPr>
              <a:t>деятельности</a:t>
            </a:r>
            <a:endParaRPr lang="ru-RU" dirty="0" smtClean="0"/>
          </a:p>
          <a:p>
            <a:pPr marL="514350" indent="-514350">
              <a:buAutoNum type="arabicPeriod"/>
            </a:pPr>
            <a:r>
              <a:rPr lang="ru-RU" dirty="0">
                <a:hlinkClick r:id="rId5"/>
              </a:rPr>
              <a:t>Федеральный календарный план воспитательной работы</a:t>
            </a:r>
            <a:endParaRPr lang="ru-RU" dirty="0"/>
          </a:p>
        </p:txBody>
      </p:sp>
    </p:spTree>
    <p:extLst>
      <p:ext uri="{BB962C8B-B14F-4D97-AF65-F5344CB8AC3E}">
        <p14:creationId xmlns:p14="http://schemas.microsoft.com/office/powerpoint/2010/main" val="32448474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472966"/>
            <a:ext cx="10515600" cy="1217722"/>
          </a:xfrm>
        </p:spPr>
        <p:txBody>
          <a:bodyPr>
            <a:normAutofit fontScale="90000"/>
          </a:bodyPr>
          <a:lstStyle/>
          <a:p>
            <a:pPr algn="ctr"/>
            <a:r>
              <a:rPr lang="ru-RU" b="1" dirty="0"/>
              <a:t>Федеральный учебный план </a:t>
            </a:r>
            <a:r>
              <a:rPr lang="ru-RU" b="1" dirty="0" smtClean="0"/>
              <a:t/>
            </a:r>
            <a:br>
              <a:rPr lang="ru-RU" b="1" dirty="0" smtClean="0"/>
            </a:br>
            <a:r>
              <a:rPr lang="ru-RU" b="1" dirty="0" smtClean="0"/>
              <a:t>среднего </a:t>
            </a:r>
            <a:r>
              <a:rPr lang="ru-RU" b="1" dirty="0"/>
              <a:t>общего образования</a:t>
            </a:r>
            <a:r>
              <a:rPr lang="ru-RU" dirty="0" smtClean="0"/>
              <a:t/>
            </a:r>
            <a:br>
              <a:rPr lang="ru-RU" dirty="0" smtClean="0"/>
            </a:br>
            <a:endParaRPr lang="ru-RU" dirty="0"/>
          </a:p>
        </p:txBody>
      </p:sp>
      <p:sp>
        <p:nvSpPr>
          <p:cNvPr id="3" name="Объект 2"/>
          <p:cNvSpPr>
            <a:spLocks noGrp="1"/>
          </p:cNvSpPr>
          <p:nvPr>
            <p:ph idx="1"/>
          </p:nvPr>
        </p:nvSpPr>
        <p:spPr>
          <a:xfrm>
            <a:off x="630621" y="1825625"/>
            <a:ext cx="10723179" cy="4301906"/>
          </a:xfrm>
        </p:spPr>
        <p:txBody>
          <a:bodyPr>
            <a:normAutofit fontScale="92500" lnSpcReduction="20000"/>
          </a:bodyPr>
          <a:lstStyle/>
          <a:p>
            <a:pPr>
              <a:lnSpc>
                <a:spcPct val="120000"/>
              </a:lnSpc>
              <a:spcBef>
                <a:spcPts val="0"/>
              </a:spcBef>
            </a:pPr>
            <a:r>
              <a:rPr lang="ru-RU" dirty="0"/>
              <a:t>Федеральный учебный план - документ, который определяет </a:t>
            </a:r>
            <a:r>
              <a:rPr lang="ru-RU" dirty="0" smtClean="0"/>
              <a:t>перечень трудоемкость</a:t>
            </a:r>
            <a:r>
              <a:rPr lang="ru-RU" dirty="0"/>
              <a:t>, последовательность и распределение по периодам обучения учебных предметов, курсов, дисциплин (модулей), практики, иных видов учебной </a:t>
            </a:r>
            <a:r>
              <a:rPr lang="ru-RU" dirty="0" smtClean="0"/>
              <a:t>деятельности</a:t>
            </a:r>
          </a:p>
          <a:p>
            <a:pPr>
              <a:lnSpc>
                <a:spcPct val="120000"/>
              </a:lnSpc>
              <a:spcBef>
                <a:spcPts val="0"/>
              </a:spcBef>
            </a:pPr>
            <a:r>
              <a:rPr lang="ru-RU" dirty="0"/>
              <a:t>Федеральный учебный план:</a:t>
            </a:r>
          </a:p>
          <a:p>
            <a:pPr marL="0" indent="0">
              <a:lnSpc>
                <a:spcPct val="120000"/>
              </a:lnSpc>
              <a:spcBef>
                <a:spcPts val="0"/>
              </a:spcBef>
              <a:buNone/>
            </a:pPr>
            <a:r>
              <a:rPr lang="ru-RU" dirty="0" smtClean="0"/>
              <a:t>- фиксирует </a:t>
            </a:r>
            <a:r>
              <a:rPr lang="ru-RU" dirty="0"/>
              <a:t>максимальный объем учебной нагрузки обучающихся;</a:t>
            </a:r>
          </a:p>
          <a:p>
            <a:pPr marL="0" indent="0">
              <a:lnSpc>
                <a:spcPct val="120000"/>
              </a:lnSpc>
              <a:spcBef>
                <a:spcPts val="0"/>
              </a:spcBef>
              <a:buNone/>
            </a:pPr>
            <a:r>
              <a:rPr lang="ru-RU" dirty="0" smtClean="0"/>
              <a:t>- определяет </a:t>
            </a:r>
            <a:r>
              <a:rPr lang="ru-RU" dirty="0"/>
              <a:t>(регламентирует) перечень учебных предметов, курсов и </a:t>
            </a:r>
            <a:r>
              <a:rPr lang="ru-RU" dirty="0" smtClean="0"/>
              <a:t>                             время</a:t>
            </a:r>
            <a:r>
              <a:rPr lang="ru-RU" dirty="0"/>
              <a:t>, отводимое на их освоение и организацию;</a:t>
            </a:r>
          </a:p>
          <a:p>
            <a:pPr marL="0" indent="0">
              <a:lnSpc>
                <a:spcPct val="120000"/>
              </a:lnSpc>
              <a:spcBef>
                <a:spcPts val="0"/>
              </a:spcBef>
              <a:buNone/>
            </a:pPr>
            <a:r>
              <a:rPr lang="ru-RU" dirty="0" smtClean="0"/>
              <a:t>- распределяет </a:t>
            </a:r>
            <a:r>
              <a:rPr lang="ru-RU" dirty="0"/>
              <a:t>учебные предметы, курсы, модули по классам и учебным </a:t>
            </a:r>
            <a:r>
              <a:rPr lang="ru-RU" dirty="0" smtClean="0"/>
              <a:t>    годам.</a:t>
            </a:r>
          </a:p>
          <a:p>
            <a:pPr marL="0" indent="0">
              <a:buNone/>
            </a:pPr>
            <a:endParaRPr lang="ru-RU" dirty="0"/>
          </a:p>
          <a:p>
            <a:endParaRPr lang="ru-RU" dirty="0"/>
          </a:p>
        </p:txBody>
      </p:sp>
    </p:spTree>
    <p:extLst>
      <p:ext uri="{BB962C8B-B14F-4D97-AF65-F5344CB8AC3E}">
        <p14:creationId xmlns:p14="http://schemas.microsoft.com/office/powerpoint/2010/main" val="11668786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365126"/>
            <a:ext cx="10515600" cy="759482"/>
          </a:xfrm>
        </p:spPr>
        <p:txBody>
          <a:bodyPr/>
          <a:lstStyle/>
          <a:p>
            <a:pPr algn="ctr"/>
            <a:r>
              <a:rPr lang="ru-RU" b="1" dirty="0" smtClean="0">
                <a:hlinkClick r:id="rId2"/>
              </a:rPr>
              <a:t> </a:t>
            </a:r>
            <a:r>
              <a:rPr lang="ru-RU" b="1" dirty="0">
                <a:hlinkClick r:id="rId2"/>
              </a:rPr>
              <a:t>Варианты учебных планов профилей</a:t>
            </a:r>
            <a:endParaRPr lang="ru-RU" dirty="0"/>
          </a:p>
        </p:txBody>
      </p:sp>
      <p:sp>
        <p:nvSpPr>
          <p:cNvPr id="3" name="Объект 2"/>
          <p:cNvSpPr>
            <a:spLocks noGrp="1"/>
          </p:cNvSpPr>
          <p:nvPr>
            <p:ph idx="1"/>
          </p:nvPr>
        </p:nvSpPr>
        <p:spPr>
          <a:xfrm>
            <a:off x="599090" y="1124608"/>
            <a:ext cx="11403724" cy="5538951"/>
          </a:xfrm>
        </p:spPr>
        <p:txBody>
          <a:bodyPr>
            <a:normAutofit fontScale="32500" lnSpcReduction="20000"/>
          </a:bodyPr>
          <a:lstStyle/>
          <a:p>
            <a:r>
              <a:rPr lang="ru-RU" sz="3700" b="1" dirty="0" smtClean="0">
                <a:hlinkClick r:id="rId2"/>
              </a:rPr>
              <a:t>Варианты </a:t>
            </a:r>
            <a:r>
              <a:rPr lang="ru-RU" sz="3700" b="1" dirty="0">
                <a:hlinkClick r:id="rId2"/>
              </a:rPr>
              <a:t>учебных планов профилей</a:t>
            </a:r>
            <a:endParaRPr lang="ru-RU" sz="3700" b="1" dirty="0"/>
          </a:p>
          <a:p>
            <a:r>
              <a:rPr lang="ru-RU" sz="3700" dirty="0">
                <a:hlinkClick r:id="rId3"/>
              </a:rPr>
              <a:t>Пример учебного плана технологического (инженерного) профиля (с углубленным изучением математики и физики) (вариант 1)</a:t>
            </a:r>
            <a:endParaRPr lang="ru-RU" sz="3700" dirty="0"/>
          </a:p>
          <a:p>
            <a:r>
              <a:rPr lang="ru-RU" sz="3700" dirty="0">
                <a:hlinkClick r:id="rId4"/>
              </a:rPr>
              <a:t>Пример учебного плана технологического (информационно-технологического) профиля (с углубленным изучением математики и информатики) (вариант 2)</a:t>
            </a:r>
            <a:endParaRPr lang="ru-RU" sz="3700" dirty="0"/>
          </a:p>
          <a:p>
            <a:r>
              <a:rPr lang="ru-RU" sz="3700" dirty="0">
                <a:hlinkClick r:id="rId5"/>
              </a:rPr>
              <a:t>Пример учебного плана естественно-научного профиля</a:t>
            </a:r>
            <a:endParaRPr lang="ru-RU" sz="3700" dirty="0"/>
          </a:p>
          <a:p>
            <a:r>
              <a:rPr lang="ru-RU" sz="3700" dirty="0">
                <a:hlinkClick r:id="rId6"/>
              </a:rPr>
              <a:t>Пример учебного плана гуманитарного профиля (вариант 1)</a:t>
            </a:r>
            <a:endParaRPr lang="ru-RU" sz="3700" dirty="0"/>
          </a:p>
          <a:p>
            <a:r>
              <a:rPr lang="ru-RU" sz="3700" dirty="0">
                <a:hlinkClick r:id="rId7"/>
              </a:rPr>
              <a:t>Пример учебного плана гуманитарного профиля (вариант 2)</a:t>
            </a:r>
            <a:endParaRPr lang="ru-RU" sz="3700" dirty="0"/>
          </a:p>
          <a:p>
            <a:r>
              <a:rPr lang="ru-RU" sz="3700" dirty="0">
                <a:hlinkClick r:id="rId8"/>
              </a:rPr>
              <a:t>Пример учебного плана гуманитарного профиля (вариант 3)</a:t>
            </a:r>
            <a:endParaRPr lang="ru-RU" sz="3700" dirty="0"/>
          </a:p>
          <a:p>
            <a:r>
              <a:rPr lang="ru-RU" sz="3700" dirty="0">
                <a:hlinkClick r:id="rId9"/>
              </a:rPr>
              <a:t>Пример учебного плана гуманитарного профиля (вариант 4)</a:t>
            </a:r>
            <a:endParaRPr lang="ru-RU" sz="3700" dirty="0"/>
          </a:p>
          <a:p>
            <a:r>
              <a:rPr lang="ru-RU" sz="3700" dirty="0">
                <a:hlinkClick r:id="rId10"/>
              </a:rPr>
              <a:t>Пример учебного плана гуманитарного профиля (вариант 5)</a:t>
            </a:r>
            <a:endParaRPr lang="ru-RU" sz="3700" dirty="0"/>
          </a:p>
          <a:p>
            <a:r>
              <a:rPr lang="ru-RU" sz="3700" dirty="0">
                <a:hlinkClick r:id="rId11"/>
              </a:rPr>
              <a:t>Пример учебного план гуманитарного профиля (вариант 6)</a:t>
            </a:r>
            <a:endParaRPr lang="ru-RU" sz="3700" dirty="0"/>
          </a:p>
          <a:p>
            <a:r>
              <a:rPr lang="ru-RU" sz="3700" dirty="0">
                <a:hlinkClick r:id="rId12"/>
              </a:rPr>
              <a:t>Пример учебного плана социально-экономического профиля (вариант 1)</a:t>
            </a:r>
            <a:endParaRPr lang="ru-RU" sz="3700" dirty="0"/>
          </a:p>
          <a:p>
            <a:r>
              <a:rPr lang="ru-RU" sz="3700" dirty="0">
                <a:hlinkClick r:id="rId13"/>
              </a:rPr>
              <a:t>Пример учебного плана социально-экономического профиля (вариант 2)</a:t>
            </a:r>
            <a:endParaRPr lang="ru-RU" sz="3700" dirty="0"/>
          </a:p>
          <a:p>
            <a:r>
              <a:rPr lang="ru-RU" sz="3700" dirty="0">
                <a:hlinkClick r:id="rId14"/>
              </a:rPr>
              <a:t>Пример учебного плана </a:t>
            </a:r>
            <a:r>
              <a:rPr lang="ru-RU" sz="3700" dirty="0" smtClean="0">
                <a:hlinkClick r:id="rId14"/>
              </a:rPr>
              <a:t>социально-экономического </a:t>
            </a:r>
            <a:r>
              <a:rPr lang="ru-RU" sz="3700" dirty="0">
                <a:hlinkClick r:id="rId14"/>
              </a:rPr>
              <a:t>профиля (вариант 3 с углубленным изучением обществознания и географии)</a:t>
            </a:r>
            <a:endParaRPr lang="ru-RU" sz="3700" dirty="0"/>
          </a:p>
          <a:p>
            <a:r>
              <a:rPr lang="ru-RU" sz="3700" dirty="0">
                <a:hlinkClick r:id="rId15"/>
              </a:rPr>
              <a:t>Пример учебного плана универсального профиля</a:t>
            </a:r>
            <a:endParaRPr lang="ru-RU" sz="3700" dirty="0"/>
          </a:p>
          <a:p>
            <a:r>
              <a:rPr lang="ru-RU" sz="3700" dirty="0">
                <a:hlinkClick r:id="rId16"/>
              </a:rPr>
              <a:t>Пример учебного плана технологического (инженерного) профиля (с углубленным изучением математики и физики) с изучением родных языков</a:t>
            </a:r>
            <a:endParaRPr lang="ru-RU" sz="3700" dirty="0"/>
          </a:p>
          <a:p>
            <a:r>
              <a:rPr lang="ru-RU" sz="3700" dirty="0">
                <a:hlinkClick r:id="rId17"/>
              </a:rPr>
              <a:t>Пример учебного плана технологического (информационно-технологического) профиля (с углубленным изучением математики и информатики) с изучением родных языков</a:t>
            </a:r>
            <a:endParaRPr lang="ru-RU" sz="3700" dirty="0"/>
          </a:p>
          <a:p>
            <a:r>
              <a:rPr lang="ru-RU" sz="3700" dirty="0">
                <a:hlinkClick r:id="rId18"/>
              </a:rPr>
              <a:t>Пример учебного плана естественно-научного профиля с изучением родных языков</a:t>
            </a:r>
            <a:endParaRPr lang="ru-RU" sz="3700" dirty="0"/>
          </a:p>
          <a:p>
            <a:r>
              <a:rPr lang="ru-RU" sz="3700" dirty="0">
                <a:hlinkClick r:id="rId19"/>
              </a:rPr>
              <a:t>Пример учебного плана социально-экономического профиля с изучением родных языков</a:t>
            </a:r>
            <a:endParaRPr lang="ru-RU" sz="3700" dirty="0"/>
          </a:p>
          <a:p>
            <a:r>
              <a:rPr lang="ru-RU" sz="3700" dirty="0">
                <a:hlinkClick r:id="rId20"/>
              </a:rPr>
              <a:t>Пример учебного плана гуманитарного профиля с изучением родных языков</a:t>
            </a:r>
            <a:endParaRPr lang="ru-RU" sz="3700" dirty="0"/>
          </a:p>
          <a:p>
            <a:r>
              <a:rPr lang="ru-RU" sz="3700" dirty="0">
                <a:hlinkClick r:id="rId21"/>
              </a:rPr>
              <a:t>Пример учебного плана универсального профиля с изучением родных языков</a:t>
            </a:r>
            <a:endParaRPr lang="ru-RU" sz="3700" dirty="0"/>
          </a:p>
          <a:p>
            <a:endParaRPr lang="ru-RU" dirty="0"/>
          </a:p>
        </p:txBody>
      </p:sp>
    </p:spTree>
    <p:extLst>
      <p:ext uri="{BB962C8B-B14F-4D97-AF65-F5344CB8AC3E}">
        <p14:creationId xmlns:p14="http://schemas.microsoft.com/office/powerpoint/2010/main" val="531716461"/>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779229008"/>
              </p:ext>
            </p:extLst>
          </p:nvPr>
        </p:nvGraphicFramePr>
        <p:xfrm>
          <a:off x="430923" y="105098"/>
          <a:ext cx="11279576" cy="6807370"/>
        </p:xfrm>
        <a:graphic>
          <a:graphicData uri="http://schemas.openxmlformats.org/drawingml/2006/table">
            <a:tbl>
              <a:tblPr/>
              <a:tblGrid>
                <a:gridCol w="1611368">
                  <a:extLst>
                    <a:ext uri="{9D8B030D-6E8A-4147-A177-3AD203B41FA5}">
                      <a16:colId xmlns:a16="http://schemas.microsoft.com/office/drawing/2014/main" xmlns="" val="3388867834"/>
                    </a:ext>
                  </a:extLst>
                </a:gridCol>
                <a:gridCol w="2749288">
                  <a:extLst>
                    <a:ext uri="{9D8B030D-6E8A-4147-A177-3AD203B41FA5}">
                      <a16:colId xmlns:a16="http://schemas.microsoft.com/office/drawing/2014/main" xmlns="" val="3507699640"/>
                    </a:ext>
                  </a:extLst>
                </a:gridCol>
                <a:gridCol w="998869">
                  <a:extLst>
                    <a:ext uri="{9D8B030D-6E8A-4147-A177-3AD203B41FA5}">
                      <a16:colId xmlns:a16="http://schemas.microsoft.com/office/drawing/2014/main" xmlns="" val="808715489"/>
                    </a:ext>
                  </a:extLst>
                </a:gridCol>
                <a:gridCol w="1600340">
                  <a:extLst>
                    <a:ext uri="{9D8B030D-6E8A-4147-A177-3AD203B41FA5}">
                      <a16:colId xmlns:a16="http://schemas.microsoft.com/office/drawing/2014/main" xmlns="" val="3917481836"/>
                    </a:ext>
                  </a:extLst>
                </a:gridCol>
                <a:gridCol w="1621820">
                  <a:extLst>
                    <a:ext uri="{9D8B030D-6E8A-4147-A177-3AD203B41FA5}">
                      <a16:colId xmlns:a16="http://schemas.microsoft.com/office/drawing/2014/main" xmlns="" val="1519932678"/>
                    </a:ext>
                  </a:extLst>
                </a:gridCol>
                <a:gridCol w="1428491">
                  <a:extLst>
                    <a:ext uri="{9D8B030D-6E8A-4147-A177-3AD203B41FA5}">
                      <a16:colId xmlns:a16="http://schemas.microsoft.com/office/drawing/2014/main" xmlns="" val="2898714147"/>
                    </a:ext>
                  </a:extLst>
                </a:gridCol>
                <a:gridCol w="1269400">
                  <a:extLst>
                    <a:ext uri="{9D8B030D-6E8A-4147-A177-3AD203B41FA5}">
                      <a16:colId xmlns:a16="http://schemas.microsoft.com/office/drawing/2014/main" xmlns="" val="3273620831"/>
                    </a:ext>
                  </a:extLst>
                </a:gridCol>
              </a:tblGrid>
              <a:tr h="472971">
                <a:tc gridSpan="3">
                  <a:txBody>
                    <a:bodyPr/>
                    <a:lstStyle/>
                    <a:p>
                      <a:pPr algn="ctr"/>
                      <a:r>
                        <a:rPr lang="ru-RU" sz="1200" b="1" dirty="0" smtClean="0"/>
                        <a:t>Пример учебного плана </a:t>
                      </a:r>
                      <a:r>
                        <a:rPr lang="ru-RU" sz="1400" b="1" dirty="0" smtClean="0"/>
                        <a:t>технологического</a:t>
                      </a:r>
                      <a:r>
                        <a:rPr lang="ru-RU" sz="1200" b="1" dirty="0" smtClean="0"/>
                        <a:t> (инженерного) профиля (с углубленным изучением математики и физики)</a:t>
                      </a:r>
                      <a:endParaRPr lang="ru-RU" sz="1200" dirty="0"/>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dirty="0"/>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dirty="0"/>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000" b="1" dirty="0" smtClean="0">
                          <a:solidFill>
                            <a:srgbClr val="333333"/>
                          </a:solidFill>
                          <a:effectLst/>
                          <a:latin typeface="Arial" panose="020B0604020202020204" pitchFamily="34" charset="0"/>
                        </a:rPr>
                        <a:t>5-ти дневная неделя</a:t>
                      </a:r>
                    </a:p>
                    <a:p>
                      <a:pPr algn="ctr"/>
                      <a:r>
                        <a:rPr lang="ru-RU" sz="1000" b="1" dirty="0" smtClean="0">
                          <a:solidFill>
                            <a:srgbClr val="333333"/>
                          </a:solidFill>
                          <a:effectLst/>
                          <a:latin typeface="Arial" panose="020B0604020202020204" pitchFamily="34" charset="0"/>
                        </a:rPr>
                        <a:t>Количество </a:t>
                      </a:r>
                      <a:r>
                        <a:rPr lang="ru-RU" sz="1000" b="1" dirty="0">
                          <a:solidFill>
                            <a:srgbClr val="333333"/>
                          </a:solidFill>
                          <a:effectLst/>
                          <a:latin typeface="Arial" panose="020B0604020202020204" pitchFamily="34" charset="0"/>
                        </a:rPr>
                        <a:t>часов в неделю</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000" b="1" dirty="0" smtClean="0">
                          <a:solidFill>
                            <a:srgbClr val="333333"/>
                          </a:solidFill>
                          <a:effectLst/>
                          <a:latin typeface="Arial" panose="020B0604020202020204" pitchFamily="34" charset="0"/>
                        </a:rPr>
                        <a:t>6-ти дневная неделя</a:t>
                      </a:r>
                    </a:p>
                    <a:p>
                      <a:pPr algn="ctr"/>
                      <a:r>
                        <a:rPr lang="ru-RU" sz="1000" b="1" dirty="0" smtClean="0">
                          <a:solidFill>
                            <a:srgbClr val="333333"/>
                          </a:solidFill>
                          <a:effectLst/>
                          <a:latin typeface="Arial" panose="020B0604020202020204" pitchFamily="34" charset="0"/>
                        </a:rPr>
                        <a:t>Количество </a:t>
                      </a:r>
                      <a:r>
                        <a:rPr lang="ru-RU" sz="1000" b="1" dirty="0">
                          <a:solidFill>
                            <a:srgbClr val="333333"/>
                          </a:solidFill>
                          <a:effectLst/>
                          <a:latin typeface="Arial" panose="020B0604020202020204" pitchFamily="34" charset="0"/>
                        </a:rPr>
                        <a:t>часов в неделю</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extLst>
                  <a:ext uri="{0D108BD9-81ED-4DB2-BD59-A6C34878D82A}">
                    <a16:rowId xmlns:a16="http://schemas.microsoft.com/office/drawing/2014/main" xmlns="" val="324648068"/>
                  </a:ext>
                </a:extLst>
              </a:tr>
              <a:tr h="175818">
                <a:tc>
                  <a:txBody>
                    <a:bodyPr/>
                    <a:lstStyle/>
                    <a:p>
                      <a:pPr algn="ctr"/>
                      <a:r>
                        <a:rPr lang="ru-RU" sz="1000" b="1" dirty="0">
                          <a:solidFill>
                            <a:srgbClr val="333333"/>
                          </a:solidFill>
                          <a:effectLst/>
                          <a:latin typeface="Arial" panose="020B0604020202020204" pitchFamily="34" charset="0"/>
                        </a:rPr>
                        <a:t>Предметная область</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333333"/>
                          </a:solidFill>
                          <a:effectLst/>
                          <a:latin typeface="Arial" panose="020B0604020202020204" pitchFamily="34" charset="0"/>
                        </a:rPr>
                        <a:t>Учебный предмет</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333333"/>
                          </a:solidFill>
                          <a:effectLst/>
                          <a:latin typeface="Arial" panose="020B0604020202020204" pitchFamily="34" charset="0"/>
                        </a:rPr>
                        <a:t>Уровень</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solidFill>
                            <a:srgbClr val="333333"/>
                          </a:solidFill>
                          <a:effectLst/>
                          <a:latin typeface="Arial" panose="020B0604020202020204" pitchFamily="34" charset="0"/>
                        </a:rPr>
                        <a:t>10 класс</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solidFill>
                            <a:srgbClr val="333333"/>
                          </a:solidFill>
                          <a:effectLst/>
                          <a:latin typeface="Arial" panose="020B0604020202020204" pitchFamily="34" charset="0"/>
                        </a:rPr>
                        <a:t>11 класс</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solidFill>
                            <a:srgbClr val="333333"/>
                          </a:solidFill>
                          <a:effectLst/>
                          <a:latin typeface="Arial" panose="020B0604020202020204" pitchFamily="34" charset="0"/>
                        </a:rPr>
                        <a:t>10 класс</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solidFill>
                            <a:srgbClr val="333333"/>
                          </a:solidFill>
                          <a:effectLst/>
                          <a:latin typeface="Arial" panose="020B0604020202020204" pitchFamily="34" charset="0"/>
                        </a:rPr>
                        <a:t>11 класс</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366156151"/>
                  </a:ext>
                </a:extLst>
              </a:tr>
              <a:tr h="175818">
                <a:tc gridSpan="2">
                  <a:txBody>
                    <a:bodyPr/>
                    <a:lstStyle/>
                    <a:p>
                      <a:r>
                        <a:rPr lang="ru-RU" sz="1000">
                          <a:effectLst/>
                          <a:latin typeface="Arial" panose="020B0604020202020204" pitchFamily="34" charset="0"/>
                        </a:rPr>
                        <a:t>Обязательная часть</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endParaRPr lang="ru-RU" sz="10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endParaRPr lang="ru-RU" sz="10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endParaRPr lang="ru-RU" sz="10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endParaRPr lang="ru-RU" sz="10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endParaRPr lang="ru-RU" sz="10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20697053"/>
                  </a:ext>
                </a:extLst>
              </a:tr>
              <a:tr h="237839">
                <a:tc rowSpan="2">
                  <a:txBody>
                    <a:bodyPr/>
                    <a:lstStyle/>
                    <a:p>
                      <a:r>
                        <a:rPr lang="ru-RU" sz="1000" dirty="0">
                          <a:effectLst/>
                          <a:latin typeface="Arial" panose="020B0604020202020204" pitchFamily="34" charset="0"/>
                        </a:rPr>
                        <a:t>Русский язык и литература</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Русский язык</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Б</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664458021"/>
                  </a:ext>
                </a:extLst>
              </a:tr>
              <a:tr h="209311">
                <a:tc vMerge="1">
                  <a:txBody>
                    <a:bodyPr/>
                    <a:lstStyle/>
                    <a:p>
                      <a:endParaRPr lang="ru-RU" sz="10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Литература</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Б</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253563596"/>
                  </a:ext>
                </a:extLst>
              </a:tr>
              <a:tr h="237839">
                <a:tc>
                  <a:txBody>
                    <a:bodyPr/>
                    <a:lstStyle/>
                    <a:p>
                      <a:r>
                        <a:rPr lang="ru-RU" sz="1000" dirty="0">
                          <a:effectLst/>
                          <a:latin typeface="Arial" panose="020B0604020202020204" pitchFamily="34" charset="0"/>
                        </a:rPr>
                        <a:t>Иностранные языки</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Иностранный язык</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Б</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94803515"/>
                  </a:ext>
                </a:extLst>
              </a:tr>
              <a:tr h="252283">
                <a:tc rowSpan="4">
                  <a:txBody>
                    <a:bodyPr/>
                    <a:lstStyle/>
                    <a:p>
                      <a:r>
                        <a:rPr lang="ru-RU" sz="1000" dirty="0">
                          <a:effectLst/>
                          <a:latin typeface="Arial" panose="020B0604020202020204" pitchFamily="34" charset="0"/>
                        </a:rPr>
                        <a:t>Математика и информатика</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Алгебра и начала математического анализа</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У</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solidFill>
                            <a:srgbClr val="FF0000"/>
                          </a:solidFill>
                          <a:effectLst/>
                          <a:latin typeface="Arial" panose="020B0604020202020204" pitchFamily="34" charset="0"/>
                        </a:rPr>
                        <a:t>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solidFill>
                            <a:srgbClr val="FF0000"/>
                          </a:solidFill>
                          <a:effectLst/>
                          <a:latin typeface="Arial" panose="020B0604020202020204" pitchFamily="34" charset="0"/>
                        </a:rPr>
                        <a:t>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a:solidFill>
                            <a:srgbClr val="FF0000"/>
                          </a:solidFill>
                          <a:effectLst/>
                          <a:latin typeface="Arial" panose="020B0604020202020204" pitchFamily="34" charset="0"/>
                        </a:rPr>
                        <a:t>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a:solidFill>
                            <a:srgbClr val="FF0000"/>
                          </a:solidFill>
                          <a:effectLst/>
                          <a:latin typeface="Arial" panose="020B0604020202020204" pitchFamily="34" charset="0"/>
                        </a:rPr>
                        <a:t>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341147710"/>
                  </a:ext>
                </a:extLst>
              </a:tr>
              <a:tr h="237839">
                <a:tc vMerge="1">
                  <a:txBody>
                    <a:bodyPr/>
                    <a:lstStyle/>
                    <a:p>
                      <a:endParaRPr lang="ru-RU" sz="10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Геометрия</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У</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solidFill>
                            <a:srgbClr val="FF0000"/>
                          </a:solidFill>
                          <a:effectLst/>
                          <a:latin typeface="Arial" panose="020B0604020202020204" pitchFamily="34" charset="0"/>
                        </a:rPr>
                        <a:t>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solidFill>
                            <a:srgbClr val="FF0000"/>
                          </a:solidFill>
                          <a:effectLst/>
                          <a:latin typeface="Arial" panose="020B0604020202020204" pitchFamily="34" charset="0"/>
                        </a:rPr>
                        <a:t>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a:solidFill>
                            <a:srgbClr val="FF0000"/>
                          </a:solidFill>
                          <a:effectLst/>
                          <a:latin typeface="Arial" panose="020B0604020202020204" pitchFamily="34" charset="0"/>
                        </a:rPr>
                        <a:t>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a:solidFill>
                            <a:srgbClr val="FF0000"/>
                          </a:solidFill>
                          <a:effectLst/>
                          <a:latin typeface="Arial" panose="020B0604020202020204" pitchFamily="34" charset="0"/>
                        </a:rPr>
                        <a:t>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102467051"/>
                  </a:ext>
                </a:extLst>
              </a:tr>
              <a:tr h="237839">
                <a:tc vMerge="1">
                  <a:txBody>
                    <a:bodyPr/>
                    <a:lstStyle/>
                    <a:p>
                      <a:endParaRPr lang="ru-RU" sz="10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Вероятность и статистика</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У</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solidFill>
                            <a:srgbClr val="FF0000"/>
                          </a:solidFill>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solidFill>
                            <a:srgbClr val="FF0000"/>
                          </a:solidFill>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solidFill>
                            <a:srgbClr val="FF0000"/>
                          </a:solidFill>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solidFill>
                            <a:srgbClr val="FF0000"/>
                          </a:solidFill>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465803469"/>
                  </a:ext>
                </a:extLst>
              </a:tr>
              <a:tr h="237839">
                <a:tc vMerge="1">
                  <a:txBody>
                    <a:bodyPr/>
                    <a:lstStyle/>
                    <a:p>
                      <a:endParaRPr lang="ru-RU" sz="10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Информатика</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Б</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59400552"/>
                  </a:ext>
                </a:extLst>
              </a:tr>
              <a:tr h="237839">
                <a:tc rowSpan="3">
                  <a:txBody>
                    <a:bodyPr/>
                    <a:lstStyle/>
                    <a:p>
                      <a:r>
                        <a:rPr lang="ru-RU" sz="1000" dirty="0">
                          <a:effectLst/>
                          <a:latin typeface="Arial" panose="020B0604020202020204" pitchFamily="34" charset="0"/>
                        </a:rPr>
                        <a:t>Естественно-научные предметы</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Физика</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У</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solidFill>
                            <a:srgbClr val="FF0000"/>
                          </a:solidFill>
                          <a:effectLst/>
                          <a:latin typeface="Arial" panose="020B0604020202020204" pitchFamily="34" charset="0"/>
                        </a:rPr>
                        <a:t>5</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solidFill>
                            <a:srgbClr val="FF0000"/>
                          </a:solidFill>
                          <a:effectLst/>
                          <a:latin typeface="Arial" panose="020B0604020202020204" pitchFamily="34" charset="0"/>
                        </a:rPr>
                        <a:t>5</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solidFill>
                            <a:srgbClr val="FF0000"/>
                          </a:solidFill>
                          <a:effectLst/>
                          <a:latin typeface="Arial" panose="020B0604020202020204" pitchFamily="34" charset="0"/>
                        </a:rPr>
                        <a:t>5</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solidFill>
                            <a:srgbClr val="FF0000"/>
                          </a:solidFill>
                          <a:effectLst/>
                          <a:latin typeface="Arial" panose="020B0604020202020204" pitchFamily="34" charset="0"/>
                        </a:rPr>
                        <a:t>5</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237834883"/>
                  </a:ext>
                </a:extLst>
              </a:tr>
              <a:tr h="237839">
                <a:tc vMerge="1">
                  <a:txBody>
                    <a:bodyPr/>
                    <a:lstStyle/>
                    <a:p>
                      <a:endParaRPr lang="ru-RU" sz="10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Химия</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Б</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084650307"/>
                  </a:ext>
                </a:extLst>
              </a:tr>
              <a:tr h="237839">
                <a:tc vMerge="1">
                  <a:txBody>
                    <a:bodyPr/>
                    <a:lstStyle/>
                    <a:p>
                      <a:endParaRPr lang="ru-RU" sz="10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Биология</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Б</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847858026"/>
                  </a:ext>
                </a:extLst>
              </a:tr>
              <a:tr h="273262">
                <a:tc rowSpan="3">
                  <a:txBody>
                    <a:bodyPr/>
                    <a:lstStyle/>
                    <a:p>
                      <a:r>
                        <a:rPr lang="ru-RU" sz="1000" dirty="0">
                          <a:effectLst/>
                          <a:latin typeface="Arial" panose="020B0604020202020204" pitchFamily="34" charset="0"/>
                        </a:rPr>
                        <a:t>Общественно-научные предметы</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История</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Б</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525500248"/>
                  </a:ext>
                </a:extLst>
              </a:tr>
              <a:tr h="237839">
                <a:tc vMerge="1">
                  <a:txBody>
                    <a:bodyPr/>
                    <a:lstStyle/>
                    <a:p>
                      <a:endParaRPr lang="ru-RU" sz="10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Обществознание</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Б</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21185538"/>
                  </a:ext>
                </a:extLst>
              </a:tr>
              <a:tr h="237839">
                <a:tc vMerge="1">
                  <a:txBody>
                    <a:bodyPr/>
                    <a:lstStyle/>
                    <a:p>
                      <a:endParaRPr lang="ru-RU" sz="10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География</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Б</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006695518"/>
                  </a:ext>
                </a:extLst>
              </a:tr>
              <a:tr h="277537">
                <a:tc rowSpan="2">
                  <a:txBody>
                    <a:bodyPr/>
                    <a:lstStyle/>
                    <a:p>
                      <a:r>
                        <a:rPr lang="ru-RU" sz="1000" dirty="0">
                          <a:effectLst/>
                          <a:latin typeface="Arial" panose="020B0604020202020204" pitchFamily="34" charset="0"/>
                        </a:rPr>
                        <a:t>Физическая культура, основы безопасности жизнедеятельности</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Физическая культура</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Б</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246383701"/>
                  </a:ext>
                </a:extLst>
              </a:tr>
              <a:tr h="279340">
                <a:tc vMerge="1">
                  <a:txBody>
                    <a:bodyPr/>
                    <a:lstStyle/>
                    <a:p>
                      <a:endParaRPr lang="ru-RU" sz="10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Основы безопасности жизнедеятельности</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Б</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565097556"/>
                  </a:ext>
                </a:extLst>
              </a:tr>
              <a:tr h="195892">
                <a:tc>
                  <a:txBody>
                    <a:bodyPr/>
                    <a:lstStyle/>
                    <a:p>
                      <a:endParaRPr lang="ru-RU" sz="10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a:effectLst/>
                          <a:latin typeface="Arial" panose="020B0604020202020204" pitchFamily="34" charset="0"/>
                        </a:rPr>
                        <a:t>Индивидуальный проект</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endParaRPr lang="ru-RU" sz="14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endParaRPr lang="ru-RU" sz="14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endParaRPr lang="ru-RU" sz="14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882822791"/>
                  </a:ext>
                </a:extLst>
              </a:tr>
              <a:tr h="237839">
                <a:tc gridSpan="2">
                  <a:txBody>
                    <a:bodyPr/>
                    <a:lstStyle/>
                    <a:p>
                      <a:r>
                        <a:rPr lang="ru-RU" sz="1000">
                          <a:effectLst/>
                          <a:latin typeface="Arial" panose="020B0604020202020204" pitchFamily="34" charset="0"/>
                        </a:rPr>
                        <a:t>ИТОГО</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endParaRPr lang="ru-RU" sz="14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33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32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33</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32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072324729"/>
                  </a:ext>
                </a:extLst>
              </a:tr>
              <a:tr h="253870">
                <a:tc gridSpan="2">
                  <a:txBody>
                    <a:bodyPr/>
                    <a:lstStyle/>
                    <a:p>
                      <a:r>
                        <a:rPr lang="ru-RU" sz="1000">
                          <a:effectLst/>
                          <a:latin typeface="Arial" panose="020B0604020202020204" pitchFamily="34" charset="0"/>
                        </a:rPr>
                        <a:t>Часть, формируемая участниками образовательных отношений</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endParaRPr lang="ru-RU" sz="14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effectLst/>
                          <a:latin typeface="Arial" panose="020B0604020202020204" pitchFamily="34" charset="0"/>
                        </a:rPr>
                        <a:t>1</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effectLst/>
                          <a:latin typeface="Arial" panose="020B0604020202020204" pitchFamily="34" charset="0"/>
                        </a:rPr>
                        <a:t>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effectLst/>
                          <a:latin typeface="Arial" panose="020B0604020202020204" pitchFamily="34" charset="0"/>
                        </a:rPr>
                        <a:t>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effectLst/>
                          <a:latin typeface="Arial" panose="020B0604020202020204" pitchFamily="34" charset="0"/>
                        </a:rPr>
                        <a:t>5</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134739509"/>
                  </a:ext>
                </a:extLst>
              </a:tr>
              <a:tr h="237839">
                <a:tc gridSpan="2">
                  <a:txBody>
                    <a:bodyPr/>
                    <a:lstStyle/>
                    <a:p>
                      <a:r>
                        <a:rPr lang="ru-RU" sz="1000">
                          <a:effectLst/>
                          <a:latin typeface="Arial" panose="020B0604020202020204" pitchFamily="34" charset="0"/>
                        </a:rPr>
                        <a:t>Учебные недели</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endParaRPr lang="ru-RU" sz="14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34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34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34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34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092045998"/>
                  </a:ext>
                </a:extLst>
              </a:tr>
              <a:tr h="310183">
                <a:tc gridSpan="2">
                  <a:txBody>
                    <a:bodyPr/>
                    <a:lstStyle/>
                    <a:p>
                      <a:r>
                        <a:rPr lang="ru-RU" sz="1000">
                          <a:effectLst/>
                          <a:latin typeface="Arial" panose="020B0604020202020204" pitchFamily="34" charset="0"/>
                        </a:rPr>
                        <a:t>Всего часов</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endParaRPr lang="ru-RU" sz="14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34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34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a:effectLst/>
                          <a:latin typeface="Arial" panose="020B0604020202020204" pitchFamily="34" charset="0"/>
                        </a:rPr>
                        <a:t>37</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dirty="0">
                          <a:effectLst/>
                          <a:latin typeface="Arial" panose="020B0604020202020204" pitchFamily="34" charset="0"/>
                        </a:rPr>
                        <a:t>37</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635028500"/>
                  </a:ext>
                </a:extLst>
              </a:tr>
              <a:tr h="414866">
                <a:tc gridSpan="2">
                  <a:txBody>
                    <a:bodyPr/>
                    <a:lstStyle/>
                    <a:p>
                      <a:r>
                        <a:rPr lang="ru-RU" sz="1000">
                          <a:effectLst/>
                          <a:latin typeface="Arial" panose="020B0604020202020204" pitchFamily="34" charset="0"/>
                        </a:rPr>
                        <a:t>Максимально допустимая недельная нагрузка в соответствии с действующими санитарными правилами и нормами</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endParaRPr lang="ru-RU" sz="14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effectLst/>
                          <a:latin typeface="Arial" panose="020B0604020202020204" pitchFamily="34" charset="0"/>
                        </a:rPr>
                        <a:t>34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effectLst/>
                          <a:latin typeface="Arial" panose="020B0604020202020204" pitchFamily="34" charset="0"/>
                        </a:rPr>
                        <a:t>34</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a:effectLst/>
                          <a:latin typeface="Arial" panose="020B0604020202020204" pitchFamily="34" charset="0"/>
                        </a:rPr>
                        <a:t>37</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effectLst/>
                          <a:latin typeface="Arial" panose="020B0604020202020204" pitchFamily="34" charset="0"/>
                        </a:rPr>
                        <a:t>37</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23607148"/>
                  </a:ext>
                </a:extLst>
              </a:tr>
              <a:tr h="599814">
                <a:tc gridSpan="2">
                  <a:txBody>
                    <a:bodyPr/>
                    <a:lstStyle/>
                    <a:p>
                      <a:r>
                        <a:rPr lang="ru-RU" sz="1000">
                          <a:effectLst/>
                          <a:latin typeface="Arial" panose="020B0604020202020204" pitchFamily="34" charset="0"/>
                        </a:rPr>
                        <a:t>Общая допустимая нагрузка за период обучения в 10 - 11-х классах в соответствии с действующими санитарными правилами и нормами в часах, итого</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endParaRPr lang="ru-RU" sz="14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gridSpan="2">
                  <a:txBody>
                    <a:bodyPr/>
                    <a:lstStyle/>
                    <a:p>
                      <a:pPr algn="ctr"/>
                      <a:r>
                        <a:rPr lang="ru-RU" sz="1400" dirty="0">
                          <a:effectLst/>
                          <a:latin typeface="Arial" panose="020B0604020202020204" pitchFamily="34" charset="0"/>
                        </a:rPr>
                        <a:t>2312</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gridSpan="2">
                  <a:txBody>
                    <a:bodyPr/>
                    <a:lstStyle/>
                    <a:p>
                      <a:pPr algn="ctr"/>
                      <a:r>
                        <a:rPr lang="ru-RU" sz="1400" dirty="0">
                          <a:effectLst/>
                          <a:latin typeface="Arial" panose="020B0604020202020204" pitchFamily="34" charset="0"/>
                        </a:rPr>
                        <a:t>2516</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extLst>
                  <a:ext uri="{0D108BD9-81ED-4DB2-BD59-A6C34878D82A}">
                    <a16:rowId xmlns:a16="http://schemas.microsoft.com/office/drawing/2014/main" xmlns="" val="3672666250"/>
                  </a:ext>
                </a:extLst>
              </a:tr>
            </a:tbl>
          </a:graphicData>
        </a:graphic>
      </p:graphicFrame>
    </p:spTree>
    <p:extLst>
      <p:ext uri="{BB962C8B-B14F-4D97-AF65-F5344CB8AC3E}">
        <p14:creationId xmlns:p14="http://schemas.microsoft.com/office/powerpoint/2010/main" val="126163950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endParaRPr lang="ru-RU"/>
          </a:p>
        </p:txBody>
      </p:sp>
      <p:graphicFrame>
        <p:nvGraphicFramePr>
          <p:cNvPr id="5" name="Объект 4"/>
          <p:cNvGraphicFramePr>
            <a:graphicFrameLocks noGrp="1"/>
          </p:cNvGraphicFramePr>
          <p:nvPr>
            <p:ph idx="1"/>
            <p:extLst>
              <p:ext uri="{D42A27DB-BD31-4B8C-83A1-F6EECF244321}">
                <p14:modId xmlns:p14="http://schemas.microsoft.com/office/powerpoint/2010/main" val="3404038676"/>
              </p:ext>
            </p:extLst>
          </p:nvPr>
        </p:nvGraphicFramePr>
        <p:xfrm>
          <a:off x="262760" y="0"/>
          <a:ext cx="11437230" cy="7010009"/>
        </p:xfrm>
        <a:graphic>
          <a:graphicData uri="http://schemas.openxmlformats.org/drawingml/2006/table">
            <a:tbl>
              <a:tblPr/>
              <a:tblGrid>
                <a:gridCol w="1633890">
                  <a:extLst>
                    <a:ext uri="{9D8B030D-6E8A-4147-A177-3AD203B41FA5}">
                      <a16:colId xmlns:a16="http://schemas.microsoft.com/office/drawing/2014/main" xmlns="" val="3388867834"/>
                    </a:ext>
                  </a:extLst>
                </a:gridCol>
                <a:gridCol w="2787715">
                  <a:extLst>
                    <a:ext uri="{9D8B030D-6E8A-4147-A177-3AD203B41FA5}">
                      <a16:colId xmlns:a16="http://schemas.microsoft.com/office/drawing/2014/main" xmlns="" val="3507699640"/>
                    </a:ext>
                  </a:extLst>
                </a:gridCol>
                <a:gridCol w="1012830">
                  <a:extLst>
                    <a:ext uri="{9D8B030D-6E8A-4147-A177-3AD203B41FA5}">
                      <a16:colId xmlns:a16="http://schemas.microsoft.com/office/drawing/2014/main" xmlns="" val="808715489"/>
                    </a:ext>
                  </a:extLst>
                </a:gridCol>
                <a:gridCol w="1622708">
                  <a:extLst>
                    <a:ext uri="{9D8B030D-6E8A-4147-A177-3AD203B41FA5}">
                      <a16:colId xmlns:a16="http://schemas.microsoft.com/office/drawing/2014/main" xmlns="" val="3917481836"/>
                    </a:ext>
                  </a:extLst>
                </a:gridCol>
                <a:gridCol w="1644488">
                  <a:extLst>
                    <a:ext uri="{9D8B030D-6E8A-4147-A177-3AD203B41FA5}">
                      <a16:colId xmlns:a16="http://schemas.microsoft.com/office/drawing/2014/main" xmlns="" val="1519932678"/>
                    </a:ext>
                  </a:extLst>
                </a:gridCol>
                <a:gridCol w="1448457">
                  <a:extLst>
                    <a:ext uri="{9D8B030D-6E8A-4147-A177-3AD203B41FA5}">
                      <a16:colId xmlns:a16="http://schemas.microsoft.com/office/drawing/2014/main" xmlns="" val="2898714147"/>
                    </a:ext>
                  </a:extLst>
                </a:gridCol>
                <a:gridCol w="1287142">
                  <a:extLst>
                    <a:ext uri="{9D8B030D-6E8A-4147-A177-3AD203B41FA5}">
                      <a16:colId xmlns:a16="http://schemas.microsoft.com/office/drawing/2014/main" xmlns="" val="3273620831"/>
                    </a:ext>
                  </a:extLst>
                </a:gridCol>
              </a:tblGrid>
              <a:tr h="561697">
                <a:tc gridSpan="3">
                  <a:txBody>
                    <a:bodyPr/>
                    <a:lstStyle/>
                    <a:p>
                      <a:pPr algn="ctr"/>
                      <a:r>
                        <a:rPr lang="ru-RU" sz="1800" b="1" i="0" kern="1200" dirty="0" smtClean="0">
                          <a:solidFill>
                            <a:schemeClr val="tx1"/>
                          </a:solidFill>
                          <a:effectLst/>
                          <a:latin typeface="+mn-lt"/>
                          <a:ea typeface="+mn-ea"/>
                          <a:cs typeface="+mn-cs"/>
                        </a:rPr>
                        <a:t>Пример учебного плана </a:t>
                      </a:r>
                    </a:p>
                    <a:p>
                      <a:pPr algn="ctr"/>
                      <a:r>
                        <a:rPr lang="ru-RU" sz="1800" b="1" i="0" kern="1200" dirty="0" smtClean="0">
                          <a:solidFill>
                            <a:schemeClr val="tx1"/>
                          </a:solidFill>
                          <a:effectLst/>
                          <a:latin typeface="+mn-lt"/>
                          <a:ea typeface="+mn-ea"/>
                          <a:cs typeface="+mn-cs"/>
                        </a:rPr>
                        <a:t>естественно-научного профиля</a:t>
                      </a:r>
                      <a:endParaRPr lang="ru-RU" sz="1800" b="1" i="0" kern="1200" dirty="0">
                        <a:solidFill>
                          <a:schemeClr val="tx1"/>
                        </a:solidFill>
                        <a:effectLst/>
                        <a:latin typeface="+mn-lt"/>
                        <a:ea typeface="+mn-ea"/>
                        <a:cs typeface="+mn-cs"/>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dirty="0"/>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dirty="0"/>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000" b="1" dirty="0" smtClean="0">
                          <a:solidFill>
                            <a:srgbClr val="333333"/>
                          </a:solidFill>
                          <a:effectLst/>
                          <a:latin typeface="Arial" panose="020B0604020202020204" pitchFamily="34" charset="0"/>
                        </a:rPr>
                        <a:t>5-ти дневная неделя</a:t>
                      </a:r>
                    </a:p>
                    <a:p>
                      <a:pPr algn="ctr"/>
                      <a:r>
                        <a:rPr lang="ru-RU" sz="1000" b="1" dirty="0" smtClean="0">
                          <a:solidFill>
                            <a:srgbClr val="333333"/>
                          </a:solidFill>
                          <a:effectLst/>
                          <a:latin typeface="Arial" panose="020B0604020202020204" pitchFamily="34" charset="0"/>
                        </a:rPr>
                        <a:t>Количество </a:t>
                      </a:r>
                      <a:r>
                        <a:rPr lang="ru-RU" sz="1000" b="1" dirty="0">
                          <a:solidFill>
                            <a:srgbClr val="333333"/>
                          </a:solidFill>
                          <a:effectLst/>
                          <a:latin typeface="Arial" panose="020B0604020202020204" pitchFamily="34" charset="0"/>
                        </a:rPr>
                        <a:t>часов в неделю</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gridSpan="2">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ru-RU" sz="1000" b="1" dirty="0" smtClean="0">
                          <a:solidFill>
                            <a:srgbClr val="333333"/>
                          </a:solidFill>
                          <a:effectLst/>
                          <a:latin typeface="Arial" panose="020B0604020202020204" pitchFamily="34" charset="0"/>
                        </a:rPr>
                        <a:t>6-ти дневная неделя</a:t>
                      </a:r>
                    </a:p>
                    <a:p>
                      <a:pPr algn="ctr"/>
                      <a:r>
                        <a:rPr lang="ru-RU" sz="1000" b="1" dirty="0" smtClean="0">
                          <a:solidFill>
                            <a:srgbClr val="333333"/>
                          </a:solidFill>
                          <a:effectLst/>
                          <a:latin typeface="Arial" panose="020B0604020202020204" pitchFamily="34" charset="0"/>
                        </a:rPr>
                        <a:t>Количество </a:t>
                      </a:r>
                      <a:r>
                        <a:rPr lang="ru-RU" sz="1000" b="1" dirty="0">
                          <a:solidFill>
                            <a:srgbClr val="333333"/>
                          </a:solidFill>
                          <a:effectLst/>
                          <a:latin typeface="Arial" panose="020B0604020202020204" pitchFamily="34" charset="0"/>
                        </a:rPr>
                        <a:t>часов в неделю</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extLst>
                  <a:ext uri="{0D108BD9-81ED-4DB2-BD59-A6C34878D82A}">
                    <a16:rowId xmlns:a16="http://schemas.microsoft.com/office/drawing/2014/main" xmlns="" val="324648068"/>
                  </a:ext>
                </a:extLst>
              </a:tr>
              <a:tr h="173546">
                <a:tc>
                  <a:txBody>
                    <a:bodyPr/>
                    <a:lstStyle/>
                    <a:p>
                      <a:pPr algn="ctr"/>
                      <a:r>
                        <a:rPr lang="ru-RU" sz="1000" b="1" dirty="0">
                          <a:solidFill>
                            <a:srgbClr val="333333"/>
                          </a:solidFill>
                          <a:effectLst/>
                          <a:latin typeface="Arial" panose="020B0604020202020204" pitchFamily="34" charset="0"/>
                        </a:rPr>
                        <a:t>Предметная область</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333333"/>
                          </a:solidFill>
                          <a:effectLst/>
                          <a:latin typeface="Arial" panose="020B0604020202020204" pitchFamily="34" charset="0"/>
                        </a:rPr>
                        <a:t>Учебный предмет</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333333"/>
                          </a:solidFill>
                          <a:effectLst/>
                          <a:latin typeface="Arial" panose="020B0604020202020204" pitchFamily="34" charset="0"/>
                        </a:rPr>
                        <a:t>Уровень</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solidFill>
                            <a:srgbClr val="333333"/>
                          </a:solidFill>
                          <a:effectLst/>
                          <a:latin typeface="Arial" panose="020B0604020202020204" pitchFamily="34" charset="0"/>
                        </a:rPr>
                        <a:t>10 класс</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solidFill>
                            <a:srgbClr val="333333"/>
                          </a:solidFill>
                          <a:effectLst/>
                          <a:latin typeface="Arial" panose="020B0604020202020204" pitchFamily="34" charset="0"/>
                        </a:rPr>
                        <a:t>11 класс</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solidFill>
                            <a:srgbClr val="333333"/>
                          </a:solidFill>
                          <a:effectLst/>
                          <a:latin typeface="Arial" panose="020B0604020202020204" pitchFamily="34" charset="0"/>
                        </a:rPr>
                        <a:t>10 класс</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solidFill>
                            <a:srgbClr val="333333"/>
                          </a:solidFill>
                          <a:effectLst/>
                          <a:latin typeface="Arial" panose="020B0604020202020204" pitchFamily="34" charset="0"/>
                        </a:rPr>
                        <a:t>11 класс</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366156151"/>
                  </a:ext>
                </a:extLst>
              </a:tr>
              <a:tr h="173546">
                <a:tc gridSpan="2">
                  <a:txBody>
                    <a:bodyPr/>
                    <a:lstStyle/>
                    <a:p>
                      <a:r>
                        <a:rPr lang="ru-RU" sz="1000">
                          <a:effectLst/>
                          <a:latin typeface="Arial" panose="020B0604020202020204" pitchFamily="34" charset="0"/>
                        </a:rPr>
                        <a:t>Обязательная часть</a:t>
                      </a: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endParaRPr lang="ru-RU" sz="10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endParaRPr lang="ru-RU" sz="1000" dirty="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endParaRPr lang="ru-RU" sz="10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endParaRPr lang="ru-RU" sz="10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endParaRPr lang="ru-RU" sz="1000">
                        <a:effectLst/>
                        <a:latin typeface="Arial" panose="020B0604020202020204" pitchFamily="34" charset="0"/>
                      </a:endParaRPr>
                    </a:p>
                  </a:txBody>
                  <a:tcPr marL="10205" marR="10205" marT="10205" marB="1020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620697053"/>
                  </a:ext>
                </a:extLst>
              </a:tr>
              <a:tr h="244450">
                <a:tc rowSpan="2">
                  <a:txBody>
                    <a:bodyPr/>
                    <a:lstStyle/>
                    <a:p>
                      <a:r>
                        <a:rPr lang="ru-RU" sz="900" dirty="0" smtClean="0">
                          <a:effectLst/>
                          <a:latin typeface="Arial" panose="020B0604020202020204" pitchFamily="34" charset="0"/>
                        </a:rPr>
                        <a:t>Русский </a:t>
                      </a:r>
                      <a:r>
                        <a:rPr lang="ru-RU" sz="900" dirty="0">
                          <a:effectLst/>
                          <a:latin typeface="Arial" panose="020B0604020202020204" pitchFamily="34" charset="0"/>
                        </a:rPr>
                        <a:t>язык и литература</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Русский язык</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664458021"/>
                  </a:ext>
                </a:extLst>
              </a:tr>
              <a:tr h="244450">
                <a:tc vMerge="1">
                  <a:txBody>
                    <a:bodyPr/>
                    <a:lstStyle/>
                    <a:p>
                      <a:endParaRPr lang="ru-RU" sz="1000" dirty="0">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Литература</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253563596"/>
                  </a:ext>
                </a:extLst>
              </a:tr>
              <a:tr h="244450">
                <a:tc>
                  <a:txBody>
                    <a:bodyPr/>
                    <a:lstStyle/>
                    <a:p>
                      <a:r>
                        <a:rPr lang="ru-RU" sz="900">
                          <a:effectLst/>
                          <a:latin typeface="Arial" panose="020B0604020202020204" pitchFamily="34" charset="0"/>
                        </a:rPr>
                        <a:t>Иностранные языки</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Иностранный язык</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094803515"/>
                  </a:ext>
                </a:extLst>
              </a:tr>
              <a:tr h="249023">
                <a:tc rowSpan="4">
                  <a:txBody>
                    <a:bodyPr/>
                    <a:lstStyle/>
                    <a:p>
                      <a:r>
                        <a:rPr lang="ru-RU" sz="900" dirty="0">
                          <a:effectLst/>
                          <a:latin typeface="Arial" panose="020B0604020202020204" pitchFamily="34" charset="0"/>
                        </a:rPr>
                        <a:t>Математика и информатика</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Алгебра и начала математического анализа</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341147710"/>
                  </a:ext>
                </a:extLst>
              </a:tr>
              <a:tr h="244450">
                <a:tc vMerge="1">
                  <a:txBody>
                    <a:bodyPr/>
                    <a:lstStyle/>
                    <a:p>
                      <a:endParaRPr lang="ru-RU" dirty="0">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Геометрия</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102467051"/>
                  </a:ext>
                </a:extLst>
              </a:tr>
              <a:tr h="244450">
                <a:tc vMerge="1">
                  <a:txBody>
                    <a:bodyPr/>
                    <a:lstStyle/>
                    <a:p>
                      <a:endParaRPr lang="ru-RU" dirty="0">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Вероятность и статистика</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1465803469"/>
                  </a:ext>
                </a:extLst>
              </a:tr>
              <a:tr h="244450">
                <a:tc vMerge="1">
                  <a:txBody>
                    <a:bodyPr/>
                    <a:lstStyle/>
                    <a:p>
                      <a:endParaRPr lang="ru-RU" dirty="0">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Информатика</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59400552"/>
                  </a:ext>
                </a:extLst>
              </a:tr>
              <a:tr h="244450">
                <a:tc rowSpan="3">
                  <a:txBody>
                    <a:bodyPr/>
                    <a:lstStyle/>
                    <a:p>
                      <a:r>
                        <a:rPr lang="ru-RU" sz="900" dirty="0">
                          <a:effectLst/>
                          <a:latin typeface="Arial" panose="020B0604020202020204" pitchFamily="34" charset="0"/>
                        </a:rPr>
                        <a:t>Естественно-научные предметы</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Физика</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237834883"/>
                  </a:ext>
                </a:extLst>
              </a:tr>
              <a:tr h="244450">
                <a:tc vMerge="1">
                  <a:txBody>
                    <a:bodyPr/>
                    <a:lstStyle/>
                    <a:p>
                      <a:endParaRPr lang="ru-RU" dirty="0">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Химия</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У</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FF0000"/>
                          </a:solidFill>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FF0000"/>
                          </a:solidFill>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FF0000"/>
                          </a:solidFill>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FF0000"/>
                          </a:solidFill>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084650307"/>
                  </a:ext>
                </a:extLst>
              </a:tr>
              <a:tr h="244450">
                <a:tc vMerge="1">
                  <a:txBody>
                    <a:bodyPr/>
                    <a:lstStyle/>
                    <a:p>
                      <a:endParaRPr lang="ru-RU" dirty="0">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Биология</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У</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solidFill>
                            <a:srgbClr val="FF0000"/>
                          </a:solidFill>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FF0000"/>
                          </a:solidFill>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FF0000"/>
                          </a:solidFill>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FF0000"/>
                          </a:solidFill>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847858026"/>
                  </a:ext>
                </a:extLst>
              </a:tr>
              <a:tr h="269731">
                <a:tc rowSpan="3">
                  <a:txBody>
                    <a:bodyPr/>
                    <a:lstStyle/>
                    <a:p>
                      <a:r>
                        <a:rPr lang="ru-RU" sz="900" dirty="0">
                          <a:effectLst/>
                          <a:latin typeface="Arial" panose="020B0604020202020204" pitchFamily="34" charset="0"/>
                        </a:rPr>
                        <a:t>Общественно-научные предметы</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История</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525500248"/>
                  </a:ext>
                </a:extLst>
              </a:tr>
              <a:tr h="244450">
                <a:tc vMerge="1">
                  <a:txBody>
                    <a:bodyPr/>
                    <a:lstStyle/>
                    <a:p>
                      <a:endParaRPr lang="ru-RU" dirty="0">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Обществознание</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21185538"/>
                  </a:ext>
                </a:extLst>
              </a:tr>
              <a:tr h="244450">
                <a:tc vMerge="1">
                  <a:txBody>
                    <a:bodyPr/>
                    <a:lstStyle/>
                    <a:p>
                      <a:endParaRPr lang="ru-RU" dirty="0">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География</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006695518"/>
                  </a:ext>
                </a:extLst>
              </a:tr>
              <a:tr h="273951">
                <a:tc rowSpan="2">
                  <a:txBody>
                    <a:bodyPr/>
                    <a:lstStyle/>
                    <a:p>
                      <a:r>
                        <a:rPr lang="ru-RU" sz="900" dirty="0">
                          <a:effectLst/>
                          <a:latin typeface="Arial" panose="020B0604020202020204" pitchFamily="34" charset="0"/>
                        </a:rPr>
                        <a:t>Физическая культура, основы безопасности жизнедеятельности</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Физическая культура</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246383701"/>
                  </a:ext>
                </a:extLst>
              </a:tr>
              <a:tr h="275730">
                <a:tc vMerge="1">
                  <a:txBody>
                    <a:bodyPr/>
                    <a:lstStyle/>
                    <a:p>
                      <a:endParaRPr lang="ru-RU" dirty="0">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Основы безопасности жизнедеятельности</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Б</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565097556"/>
                  </a:ext>
                </a:extLst>
              </a:tr>
              <a:tr h="244450">
                <a:tc>
                  <a:txBody>
                    <a:bodyPr/>
                    <a:lstStyle/>
                    <a:p>
                      <a:endParaRPr lang="ru-RU" sz="900" dirty="0">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r>
                        <a:rPr lang="ru-RU" sz="1000" dirty="0">
                          <a:effectLst/>
                          <a:latin typeface="Arial" panose="020B0604020202020204" pitchFamily="34" charset="0"/>
                        </a:rPr>
                        <a:t>Индивидуальный проект</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endParaRPr lang="ru-RU" sz="1000" b="1">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endParaRPr lang="ru-RU" sz="1000" b="1">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endParaRPr lang="ru-RU" sz="1000" b="1" dirty="0">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882822791"/>
                  </a:ext>
                </a:extLst>
              </a:tr>
              <a:tr h="244450">
                <a:tc gridSpan="2">
                  <a:txBody>
                    <a:bodyPr/>
                    <a:lstStyle/>
                    <a:p>
                      <a:r>
                        <a:rPr lang="ru-RU" sz="900" dirty="0">
                          <a:effectLst/>
                          <a:latin typeface="Arial" panose="020B0604020202020204" pitchFamily="34" charset="0"/>
                        </a:rPr>
                        <a:t>ИТОГО</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endParaRPr lang="ru-RU" sz="1000" b="1">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31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30</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31</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30</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072324729"/>
                  </a:ext>
                </a:extLst>
              </a:tr>
              <a:tr h="250589">
                <a:tc gridSpan="2">
                  <a:txBody>
                    <a:bodyPr/>
                    <a:lstStyle/>
                    <a:p>
                      <a:r>
                        <a:rPr lang="ru-RU" sz="900" dirty="0">
                          <a:effectLst/>
                          <a:latin typeface="Arial" panose="020B0604020202020204" pitchFamily="34" charset="0"/>
                        </a:rPr>
                        <a:t>Часть, формируемая участниками образовательных отношений</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endParaRPr lang="ru-RU" sz="1000" b="1">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FF0000"/>
                          </a:solidFill>
                          <a:effectLst/>
                          <a:latin typeface="Arial" panose="020B0604020202020204" pitchFamily="34" charset="0"/>
                        </a:rPr>
                        <a:t>3</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FF0000"/>
                          </a:solidFill>
                          <a:effectLst/>
                          <a:latin typeface="Arial" panose="020B0604020202020204" pitchFamily="34" charset="0"/>
                        </a:rPr>
                        <a:t>4</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FF0000"/>
                          </a:solidFill>
                          <a:effectLst/>
                          <a:latin typeface="Arial" panose="020B0604020202020204" pitchFamily="34" charset="0"/>
                        </a:rPr>
                        <a:t>6</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solidFill>
                            <a:srgbClr val="FF0000"/>
                          </a:solidFill>
                          <a:effectLst/>
                          <a:latin typeface="Arial" panose="020B0604020202020204" pitchFamily="34" charset="0"/>
                        </a:rPr>
                        <a:t>7</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2134739509"/>
                  </a:ext>
                </a:extLst>
              </a:tr>
              <a:tr h="244450">
                <a:tc gridSpan="2">
                  <a:txBody>
                    <a:bodyPr/>
                    <a:lstStyle/>
                    <a:p>
                      <a:r>
                        <a:rPr lang="ru-RU" sz="900" dirty="0">
                          <a:effectLst/>
                          <a:latin typeface="Arial" panose="020B0604020202020204" pitchFamily="34" charset="0"/>
                        </a:rPr>
                        <a:t>Учебные недели</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endParaRPr lang="ru-RU" sz="1000" b="1">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34</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a:effectLst/>
                          <a:latin typeface="Arial" panose="020B0604020202020204" pitchFamily="34" charset="0"/>
                        </a:rPr>
                        <a:t>34</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34</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34</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092045998"/>
                  </a:ext>
                </a:extLst>
              </a:tr>
              <a:tr h="306175">
                <a:tc gridSpan="2">
                  <a:txBody>
                    <a:bodyPr/>
                    <a:lstStyle/>
                    <a:p>
                      <a:r>
                        <a:rPr lang="ru-RU" sz="900" dirty="0">
                          <a:effectLst/>
                          <a:latin typeface="Arial" panose="020B0604020202020204" pitchFamily="34" charset="0"/>
                        </a:rPr>
                        <a:t>Всего часов</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endParaRPr lang="ru-RU" sz="1000" b="1" dirty="0">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34</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34</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37</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000" b="1" dirty="0">
                          <a:effectLst/>
                          <a:latin typeface="Arial" panose="020B0604020202020204" pitchFamily="34" charset="0"/>
                        </a:rPr>
                        <a:t>37</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3635028500"/>
                  </a:ext>
                </a:extLst>
              </a:tr>
              <a:tr h="409505">
                <a:tc gridSpan="2">
                  <a:txBody>
                    <a:bodyPr/>
                    <a:lstStyle/>
                    <a:p>
                      <a:r>
                        <a:rPr lang="ru-RU" sz="900" dirty="0">
                          <a:effectLst/>
                          <a:latin typeface="Arial" panose="020B0604020202020204" pitchFamily="34" charset="0"/>
                        </a:rPr>
                        <a:t>Максимально допустимая недельная нагрузка в соответствии с действующими санитарными правилами и нормами</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endParaRPr lang="ru-RU" sz="1000" b="1">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effectLst/>
                          <a:latin typeface="Arial" panose="020B0604020202020204" pitchFamily="34" charset="0"/>
                        </a:rPr>
                        <a:t>34</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effectLst/>
                          <a:latin typeface="Arial" panose="020B0604020202020204" pitchFamily="34" charset="0"/>
                        </a:rPr>
                        <a:t>34</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effectLst/>
                          <a:latin typeface="Arial" panose="020B0604020202020204" pitchFamily="34" charset="0"/>
                        </a:rPr>
                        <a:t>37</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a:txBody>
                    <a:bodyPr/>
                    <a:lstStyle/>
                    <a:p>
                      <a:pPr algn="ctr"/>
                      <a:r>
                        <a:rPr lang="ru-RU" sz="1400" b="1" dirty="0">
                          <a:effectLst/>
                          <a:latin typeface="Arial" panose="020B0604020202020204" pitchFamily="34" charset="0"/>
                        </a:rPr>
                        <a:t>37</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xmlns="" val="423607148"/>
                  </a:ext>
                </a:extLst>
              </a:tr>
              <a:tr h="592063">
                <a:tc gridSpan="2">
                  <a:txBody>
                    <a:bodyPr/>
                    <a:lstStyle/>
                    <a:p>
                      <a:r>
                        <a:rPr lang="ru-RU" sz="900" dirty="0">
                          <a:effectLst/>
                          <a:latin typeface="Arial" panose="020B0604020202020204" pitchFamily="34" charset="0"/>
                        </a:rPr>
                        <a:t>Общая допустимая нагрузка за период обучения в 10 - 11-х классах в соответствии с действующими санитарными правилами и нормами в часах, итого</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a:txBody>
                    <a:bodyPr/>
                    <a:lstStyle/>
                    <a:p>
                      <a:pPr algn="ctr"/>
                      <a:endParaRPr lang="ru-RU" sz="1000" b="1">
                        <a:effectLst/>
                        <a:latin typeface="Arial" panose="020B0604020202020204" pitchFamily="34" charset="0"/>
                      </a:endParaRP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gridSpan="2">
                  <a:txBody>
                    <a:bodyPr/>
                    <a:lstStyle/>
                    <a:p>
                      <a:pPr algn="ctr"/>
                      <a:r>
                        <a:rPr lang="ru-RU" sz="1400" b="1" dirty="0">
                          <a:effectLst/>
                          <a:latin typeface="Arial" panose="020B0604020202020204" pitchFamily="34" charset="0"/>
                        </a:rPr>
                        <a:t>2312</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tc gridSpan="2">
                  <a:txBody>
                    <a:bodyPr/>
                    <a:lstStyle/>
                    <a:p>
                      <a:pPr algn="ctr"/>
                      <a:r>
                        <a:rPr lang="ru-RU" sz="1400" b="1" dirty="0">
                          <a:effectLst/>
                          <a:latin typeface="Arial" panose="020B0604020202020204" pitchFamily="34" charset="0"/>
                        </a:rPr>
                        <a:t>2516</a:t>
                      </a:r>
                    </a:p>
                  </a:txBody>
                  <a:tcPr marL="47625" marR="47625" marT="47625" marB="47625" anchor="ctr">
                    <a:lnL w="9525" cap="flat" cmpd="sng" algn="ctr">
                      <a:solidFill>
                        <a:srgbClr val="000000"/>
                      </a:solidFill>
                      <a:prstDash val="solid"/>
                      <a:round/>
                      <a:headEnd type="none" w="med" len="med"/>
                      <a:tailEnd type="none" w="med" len="med"/>
                    </a:lnL>
                    <a:lnR w="9525" cap="flat" cmpd="sng" algn="ctr">
                      <a:solidFill>
                        <a:srgbClr val="000000"/>
                      </a:solidFill>
                      <a:prstDash val="solid"/>
                      <a:round/>
                      <a:headEnd type="none" w="med" len="med"/>
                      <a:tailEnd type="none" w="med" len="med"/>
                    </a:lnR>
                    <a:lnT w="9525" cap="flat" cmpd="sng" algn="ctr">
                      <a:solidFill>
                        <a:srgbClr val="000000"/>
                      </a:solidFill>
                      <a:prstDash val="solid"/>
                      <a:round/>
                      <a:headEnd type="none" w="med" len="med"/>
                      <a:tailEnd type="none" w="med" len="med"/>
                    </a:lnT>
                    <a:lnB w="9525" cap="flat" cmpd="sng" algn="ctr">
                      <a:solidFill>
                        <a:srgbClr val="000000"/>
                      </a:solidFill>
                      <a:prstDash val="solid"/>
                      <a:round/>
                      <a:headEnd type="none" w="med" len="med"/>
                      <a:tailEnd type="none" w="med" len="med"/>
                    </a:lnB>
                    <a:solidFill>
                      <a:srgbClr val="FFFFFF"/>
                    </a:solidFill>
                  </a:tcPr>
                </a:tc>
                <a:tc hMerge="1">
                  <a:txBody>
                    <a:bodyPr/>
                    <a:lstStyle/>
                    <a:p>
                      <a:endParaRPr lang="ru-RU"/>
                    </a:p>
                  </a:txBody>
                  <a:tcPr/>
                </a:tc>
                <a:extLst>
                  <a:ext uri="{0D108BD9-81ED-4DB2-BD59-A6C34878D82A}">
                    <a16:rowId xmlns:a16="http://schemas.microsoft.com/office/drawing/2014/main" xmlns="" val="3672666250"/>
                  </a:ext>
                </a:extLst>
              </a:tr>
            </a:tbl>
          </a:graphicData>
        </a:graphic>
      </p:graphicFrame>
    </p:spTree>
    <p:extLst>
      <p:ext uri="{BB962C8B-B14F-4D97-AF65-F5344CB8AC3E}">
        <p14:creationId xmlns:p14="http://schemas.microsoft.com/office/powerpoint/2010/main" val="394697647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838200" y="220717"/>
            <a:ext cx="10515600" cy="1240221"/>
          </a:xfrm>
        </p:spPr>
        <p:txBody>
          <a:bodyPr/>
          <a:lstStyle/>
          <a:p>
            <a:pPr algn="ctr"/>
            <a:r>
              <a:rPr lang="ru-RU" b="1" dirty="0" smtClean="0"/>
              <a:t>Учебный план</a:t>
            </a:r>
            <a:endParaRPr lang="ru-RU" b="1" dirty="0"/>
          </a:p>
        </p:txBody>
      </p:sp>
      <p:graphicFrame>
        <p:nvGraphicFramePr>
          <p:cNvPr id="5" name="Объект 4"/>
          <p:cNvGraphicFramePr>
            <a:graphicFrameLocks noGrp="1"/>
          </p:cNvGraphicFramePr>
          <p:nvPr>
            <p:ph idx="1"/>
            <p:extLst>
              <p:ext uri="{D42A27DB-BD31-4B8C-83A1-F6EECF244321}">
                <p14:modId xmlns:p14="http://schemas.microsoft.com/office/powerpoint/2010/main" val="931436193"/>
              </p:ext>
            </p:extLst>
          </p:nvPr>
        </p:nvGraphicFramePr>
        <p:xfrm>
          <a:off x="590550" y="1349375"/>
          <a:ext cx="11277600" cy="5141185"/>
        </p:xfrm>
        <a:graphic>
          <a:graphicData uri="http://schemas.openxmlformats.org/drawingml/2006/table">
            <a:tbl>
              <a:tblPr firstRow="1" bandRow="1">
                <a:tableStyleId>{5C22544A-7EE6-4342-B048-85BDC9FD1C3A}</a:tableStyleId>
              </a:tblPr>
              <a:tblGrid>
                <a:gridCol w="4181147">
                  <a:extLst>
                    <a:ext uri="{9D8B030D-6E8A-4147-A177-3AD203B41FA5}">
                      <a16:colId xmlns:a16="http://schemas.microsoft.com/office/drawing/2014/main" xmlns="" val="1145751623"/>
                    </a:ext>
                  </a:extLst>
                </a:gridCol>
                <a:gridCol w="7096453">
                  <a:extLst>
                    <a:ext uri="{9D8B030D-6E8A-4147-A177-3AD203B41FA5}">
                      <a16:colId xmlns:a16="http://schemas.microsoft.com/office/drawing/2014/main" xmlns="" val="849474276"/>
                    </a:ext>
                  </a:extLst>
                </a:gridCol>
              </a:tblGrid>
              <a:tr h="432210">
                <a:tc>
                  <a:txBody>
                    <a:bodyPr/>
                    <a:lstStyle/>
                    <a:p>
                      <a:pPr algn="ctr"/>
                      <a:r>
                        <a:rPr lang="ru-RU" b="1" dirty="0">
                          <a:solidFill>
                            <a:schemeClr val="bg1"/>
                          </a:solidFill>
                          <a:effectLst/>
                          <a:latin typeface="PT Sans"/>
                        </a:rPr>
                        <a:t>Что есть в ФОП</a:t>
                      </a:r>
                      <a:endParaRPr lang="ru-RU" dirty="0">
                        <a:solidFill>
                          <a:schemeClr val="bg1"/>
                        </a:solidFill>
                        <a:effectLst/>
                        <a:latin typeface="PT Sans"/>
                      </a:endParaRPr>
                    </a:p>
                  </a:txBody>
                  <a:tcPr marL="95250" marR="95250" marT="95250" marB="95250"/>
                </a:tc>
                <a:tc>
                  <a:txBody>
                    <a:bodyPr/>
                    <a:lstStyle/>
                    <a:p>
                      <a:pPr algn="ctr"/>
                      <a:r>
                        <a:rPr lang="ru-RU" b="1" dirty="0">
                          <a:solidFill>
                            <a:schemeClr val="bg1"/>
                          </a:solidFill>
                          <a:effectLst/>
                          <a:latin typeface="PT Sans"/>
                        </a:rPr>
                        <a:t>Что делать школе</a:t>
                      </a:r>
                      <a:endParaRPr lang="ru-RU" dirty="0">
                        <a:solidFill>
                          <a:schemeClr val="bg1"/>
                        </a:solidFill>
                        <a:effectLst/>
                        <a:latin typeface="PT Sans"/>
                      </a:endParaRPr>
                    </a:p>
                  </a:txBody>
                  <a:tcPr marL="95250" marR="95250" marT="95250" marB="95250"/>
                </a:tc>
                <a:extLst>
                  <a:ext uri="{0D108BD9-81ED-4DB2-BD59-A6C34878D82A}">
                    <a16:rowId xmlns:a16="http://schemas.microsoft.com/office/drawing/2014/main" xmlns="" val="744522643"/>
                  </a:ext>
                </a:extLst>
              </a:tr>
              <a:tr h="4676365">
                <a:tc>
                  <a:txBody>
                    <a:bodyPr/>
                    <a:lstStyle/>
                    <a:p>
                      <a:r>
                        <a:rPr lang="ru-RU" sz="2000" b="0" i="0" kern="1200" dirty="0" smtClean="0">
                          <a:solidFill>
                            <a:schemeClr val="dk1"/>
                          </a:solidFill>
                          <a:effectLst/>
                          <a:latin typeface="+mn-lt"/>
                          <a:ea typeface="+mn-ea"/>
                          <a:cs typeface="+mn-cs"/>
                        </a:rPr>
                        <a:t>Федеральный учебный план, в котором распределено углубленное изучение по предметам. При этом такой возможности нет для русского и родного языка, родной литературы, второго иностранного языка, физкультуры и ОБЖ, что противоречит ФГОС СОО.</a:t>
                      </a:r>
                    </a:p>
                    <a:p>
                      <a:r>
                        <a:rPr lang="ru-RU" sz="2000" b="0" i="0" kern="1200" dirty="0" smtClean="0">
                          <a:solidFill>
                            <a:schemeClr val="dk1"/>
                          </a:solidFill>
                          <a:effectLst/>
                          <a:latin typeface="+mn-lt"/>
                          <a:ea typeface="+mn-ea"/>
                          <a:cs typeface="+mn-cs"/>
                        </a:rPr>
                        <a:t>19 примерных учебных планов по профилям с вариациями предметов, изучаемых на углубленном уровне</a:t>
                      </a:r>
                    </a:p>
                    <a:p>
                      <a:endParaRPr lang="ru-RU" sz="2000" dirty="0"/>
                    </a:p>
                  </a:txBody>
                  <a:tcPr/>
                </a:tc>
                <a:tc>
                  <a:txBody>
                    <a:bodyPr/>
                    <a:lstStyle/>
                    <a:p>
                      <a:r>
                        <a:rPr lang="ru-RU" sz="2000" b="0" i="0" kern="1200" dirty="0" smtClean="0">
                          <a:solidFill>
                            <a:schemeClr val="dk1"/>
                          </a:solidFill>
                          <a:effectLst/>
                          <a:latin typeface="+mn-lt"/>
                          <a:ea typeface="+mn-ea"/>
                          <a:cs typeface="+mn-cs"/>
                        </a:rPr>
                        <a:t>Обсудите с коллегами, какие варианты учебных планов больше подходят вашей школе. Если нет подходящего – скорректируйте предложенные. Например, перераспределите время изучения предметов, по которым не проводится ГИА, в пользу других, в том числе на организацию углубленного изучения и профильное обучение (</a:t>
                      </a:r>
                      <a:r>
                        <a:rPr lang="ru-RU" sz="2000" b="0" i="0" u="none" strike="noStrike" kern="1200" dirty="0" smtClean="0">
                          <a:solidFill>
                            <a:schemeClr val="dk1"/>
                          </a:solidFill>
                          <a:effectLst/>
                          <a:latin typeface="+mn-lt"/>
                          <a:ea typeface="+mn-ea"/>
                          <a:cs typeface="+mn-cs"/>
                          <a:hlinkClick r:id="rId2" tooltip="ч. 6.2 ст. 12 Федерального закона от 29.12.2012 № 273-ФЗ"/>
                        </a:rPr>
                        <a:t>ч. 6.2 ст. 12 Федерального закона от 29.12.2012 № 273-ФЗ</a:t>
                      </a:r>
                      <a:r>
                        <a:rPr lang="ru-RU" sz="2000" b="0" i="0" kern="1200" dirty="0" smtClean="0">
                          <a:solidFill>
                            <a:schemeClr val="dk1"/>
                          </a:solidFill>
                          <a:effectLst/>
                          <a:latin typeface="+mn-lt"/>
                          <a:ea typeface="+mn-ea"/>
                          <a:cs typeface="+mn-cs"/>
                        </a:rPr>
                        <a:t>).</a:t>
                      </a:r>
                    </a:p>
                    <a:p>
                      <a:r>
                        <a:rPr lang="ru-RU" sz="2000" b="0" i="0" kern="1200" dirty="0" smtClean="0">
                          <a:solidFill>
                            <a:schemeClr val="dk1"/>
                          </a:solidFill>
                          <a:effectLst/>
                          <a:latin typeface="+mn-lt"/>
                          <a:ea typeface="+mn-ea"/>
                          <a:cs typeface="+mn-cs"/>
                        </a:rPr>
                        <a:t>При копировании федерального учебного плана измените количество часов обязательной и формируемой части программы так, чтобы соблюдалась пропорция 60/40 (</a:t>
                      </a:r>
                      <a:r>
                        <a:rPr lang="ru-RU" sz="2000" b="0" i="0" u="none" strike="noStrike" kern="1200" dirty="0" smtClean="0">
                          <a:solidFill>
                            <a:schemeClr val="dk1"/>
                          </a:solidFill>
                          <a:effectLst/>
                          <a:latin typeface="+mn-lt"/>
                          <a:ea typeface="+mn-ea"/>
                          <a:cs typeface="+mn-cs"/>
                          <a:hlinkClick r:id="rId3" tooltip="п. 15 ФГОС СОО"/>
                        </a:rPr>
                        <a:t>п. 15 ФГОС СОО</a:t>
                      </a:r>
                      <a:r>
                        <a:rPr lang="ru-RU" sz="2000" b="0" i="0" kern="1200" dirty="0" smtClean="0">
                          <a:solidFill>
                            <a:schemeClr val="dk1"/>
                          </a:solidFill>
                          <a:effectLst/>
                          <a:latin typeface="+mn-lt"/>
                          <a:ea typeface="+mn-ea"/>
                          <a:cs typeface="+mn-cs"/>
                        </a:rPr>
                        <a:t>). Проверяющие выпишут предписание, если нарушите требования ФГОС.</a:t>
                      </a:r>
                    </a:p>
                    <a:p>
                      <a:r>
                        <a:rPr lang="ru-RU" sz="2000" b="0" i="0" kern="1200" dirty="0" smtClean="0">
                          <a:solidFill>
                            <a:schemeClr val="dk1"/>
                          </a:solidFill>
                          <a:effectLst/>
                          <a:latin typeface="+mn-lt"/>
                          <a:ea typeface="+mn-ea"/>
                          <a:cs typeface="+mn-cs"/>
                        </a:rPr>
                        <a:t>Внесите формы промежуточной аттестации – они должны быть в учебном плане по Закону об образовании</a:t>
                      </a:r>
                    </a:p>
                    <a:p>
                      <a:endParaRPr lang="ru-RU" sz="2000" dirty="0"/>
                    </a:p>
                  </a:txBody>
                  <a:tcPr/>
                </a:tc>
                <a:extLst>
                  <a:ext uri="{0D108BD9-81ED-4DB2-BD59-A6C34878D82A}">
                    <a16:rowId xmlns:a16="http://schemas.microsoft.com/office/drawing/2014/main" xmlns="" val="1084265718"/>
                  </a:ext>
                </a:extLst>
              </a:tr>
            </a:tbl>
          </a:graphicData>
        </a:graphic>
      </p:graphicFrame>
    </p:spTree>
    <p:extLst>
      <p:ext uri="{BB962C8B-B14F-4D97-AF65-F5344CB8AC3E}">
        <p14:creationId xmlns:p14="http://schemas.microsoft.com/office/powerpoint/2010/main" val="354710502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b="1" dirty="0"/>
              <a:t>Федеральный календарный учебный график</a:t>
            </a:r>
            <a:br>
              <a:rPr lang="ru-RU" b="1" dirty="0"/>
            </a:br>
            <a:endParaRPr lang="ru-RU" dirty="0"/>
          </a:p>
        </p:txBody>
      </p:sp>
      <p:sp>
        <p:nvSpPr>
          <p:cNvPr id="3" name="Объект 2"/>
          <p:cNvSpPr>
            <a:spLocks noGrp="1"/>
          </p:cNvSpPr>
          <p:nvPr>
            <p:ph idx="1"/>
          </p:nvPr>
        </p:nvSpPr>
        <p:spPr/>
        <p:txBody>
          <a:bodyPr>
            <a:normAutofit fontScale="92500"/>
          </a:bodyPr>
          <a:lstStyle/>
          <a:p>
            <a:r>
              <a:rPr lang="ru-RU" dirty="0"/>
              <a:t>Организация образовательной деятельности осуществляется по учебным четвертям. Каждая образовательная организация самостоятельно определяет режим работы (5-дневная или 6-дневная учебная неделя) с учетом законодательства Российской Федерации</a:t>
            </a:r>
            <a:r>
              <a:rPr lang="ru-RU" dirty="0" smtClean="0"/>
              <a:t>.</a:t>
            </a:r>
          </a:p>
          <a:p>
            <a:r>
              <a:rPr lang="ru-RU" dirty="0"/>
              <a:t>Продолжительность учебного года при получении основного общего образования составляет 34 недели.</a:t>
            </a:r>
          </a:p>
          <a:p>
            <a:r>
              <a:rPr lang="ru-RU" dirty="0" smtClean="0"/>
              <a:t>Учебный </a:t>
            </a:r>
            <a:r>
              <a:rPr lang="ru-RU" dirty="0"/>
              <a:t>год в образовательной организации начинается 1 сентября. </a:t>
            </a:r>
            <a:r>
              <a:rPr lang="ru-RU" dirty="0" smtClean="0"/>
              <a:t>Учебный </a:t>
            </a:r>
            <a:r>
              <a:rPr lang="ru-RU" dirty="0"/>
              <a:t>год в образовательной организации заканчивается 20 </a:t>
            </a:r>
            <a:r>
              <a:rPr lang="ru-RU" dirty="0" smtClean="0"/>
              <a:t>мая. Для </a:t>
            </a:r>
            <a:r>
              <a:rPr lang="ru-RU" dirty="0"/>
              <a:t>11 классов окончание учебного года определяется ежегодно в соответствии с расписанием </a:t>
            </a:r>
            <a:r>
              <a:rPr lang="ru-RU" dirty="0">
                <a:solidFill>
                  <a:srgbClr val="FF0000"/>
                </a:solidFill>
              </a:rPr>
              <a:t>государственной итоговой аттестации.</a:t>
            </a:r>
          </a:p>
          <a:p>
            <a:endParaRPr lang="ru-RU" dirty="0"/>
          </a:p>
        </p:txBody>
      </p:sp>
    </p:spTree>
    <p:extLst>
      <p:ext uri="{BB962C8B-B14F-4D97-AF65-F5344CB8AC3E}">
        <p14:creationId xmlns:p14="http://schemas.microsoft.com/office/powerpoint/2010/main" val="2432489983"/>
      </p:ext>
    </p:extLst>
  </p:cSld>
  <p:clrMapOvr>
    <a:masterClrMapping/>
  </p:clrMapOvr>
</p:sld>
</file>

<file path=ppt/theme/theme1.xml><?xml version="1.0" encoding="utf-8"?>
<a:theme xmlns:a="http://schemas.openxmlformats.org/drawingml/2006/main" name="Office Theme">
  <a:themeElements>
    <a:clrScheme name="Зеленый">
      <a:dk1>
        <a:sysClr val="windowText" lastClr="000000"/>
      </a:dk1>
      <a:lt1>
        <a:sysClr val="window" lastClr="FFFFFF"/>
      </a:lt1>
      <a:dk2>
        <a:srgbClr val="455F51"/>
      </a:dk2>
      <a:lt2>
        <a:srgbClr val="E3DED1"/>
      </a:lt2>
      <a:accent1>
        <a:srgbClr val="549E39"/>
      </a:accent1>
      <a:accent2>
        <a:srgbClr val="8AB833"/>
      </a:accent2>
      <a:accent3>
        <a:srgbClr val="C0CF3A"/>
      </a:accent3>
      <a:accent4>
        <a:srgbClr val="029676"/>
      </a:accent4>
      <a:accent5>
        <a:srgbClr val="4AB5C4"/>
      </a:accent5>
      <a:accent6>
        <a:srgbClr val="0989B1"/>
      </a:accent6>
      <a:hlink>
        <a:srgbClr val="6B9F25"/>
      </a:hlink>
      <a:folHlink>
        <a:srgbClr val="BA6906"/>
      </a:folHlink>
    </a:clrScheme>
    <a:fontScheme name="Тема 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Тема 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AE6F2518-B084-4896-AF52-66CC2144AA26}"/>
    </a:ext>
  </a:extLst>
</a:theme>
</file>

<file path=docProps/app.xml><?xml version="1.0" encoding="utf-8"?>
<Properties xmlns="http://schemas.openxmlformats.org/officeDocument/2006/extended-properties" xmlns:vt="http://schemas.openxmlformats.org/officeDocument/2006/docPropsVTypes">
  <Template>Office Theme</Template>
  <TotalTime>207</TotalTime>
  <Words>1620</Words>
  <Application>Microsoft Office PowerPoint</Application>
  <PresentationFormat>Произвольный</PresentationFormat>
  <Paragraphs>377</Paragraphs>
  <Slides>15</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15</vt:i4>
      </vt:variant>
    </vt:vector>
  </HeadingPairs>
  <TitlesOfParts>
    <vt:vector size="16" baseType="lpstr">
      <vt:lpstr>Office Theme</vt:lpstr>
      <vt:lpstr>Организационный раздел ООП СОО: как обновить под ФООП </vt:lpstr>
      <vt:lpstr>Нормативно-правовые документы</vt:lpstr>
      <vt:lpstr>Организационный раздел </vt:lpstr>
      <vt:lpstr>Федеральный учебный план  среднего общего образования </vt:lpstr>
      <vt:lpstr> Варианты учебных планов профилей</vt:lpstr>
      <vt:lpstr>Презентация PowerPoint</vt:lpstr>
      <vt:lpstr>Презентация PowerPoint</vt:lpstr>
      <vt:lpstr>Учебный план</vt:lpstr>
      <vt:lpstr>Федеральный календарный учебный график </vt:lpstr>
      <vt:lpstr>Календарный учебный график</vt:lpstr>
      <vt:lpstr>План внеурочной деятельности </vt:lpstr>
      <vt:lpstr>План внеурочной деятельности</vt:lpstr>
      <vt:lpstr>Федеральный календарный план воспитательной работы </vt:lpstr>
      <vt:lpstr>Календарный план воспитательной работы</vt:lpstr>
      <vt:lpstr>Система условий реализации основной образовательной программы в соответствии с требованиями ФГОС СОО</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Организационный раздел ООП: как обновить под ФОП</dc:title>
  <dc:creator>Пользователь</dc:creator>
  <cp:lastModifiedBy>Ольга</cp:lastModifiedBy>
  <cp:revision>23</cp:revision>
  <dcterms:created xsi:type="dcterms:W3CDTF">2023-03-18T06:39:20Z</dcterms:created>
  <dcterms:modified xsi:type="dcterms:W3CDTF">2023-04-12T03:19:03Z</dcterms:modified>
</cp:coreProperties>
</file>